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426" r:id="rId2"/>
    <p:sldId id="681" r:id="rId3"/>
    <p:sldId id="870" r:id="rId4"/>
    <p:sldId id="702" r:id="rId5"/>
    <p:sldId id="705" r:id="rId6"/>
    <p:sldId id="764" r:id="rId7"/>
    <p:sldId id="887" r:id="rId8"/>
    <p:sldId id="888" r:id="rId9"/>
    <p:sldId id="889" r:id="rId10"/>
    <p:sldId id="891" r:id="rId11"/>
    <p:sldId id="903" r:id="rId12"/>
    <p:sldId id="897" r:id="rId13"/>
    <p:sldId id="893" r:id="rId14"/>
    <p:sldId id="894" r:id="rId15"/>
    <p:sldId id="895" r:id="rId16"/>
    <p:sldId id="896" r:id="rId17"/>
    <p:sldId id="904" r:id="rId18"/>
    <p:sldId id="795" r:id="rId19"/>
    <p:sldId id="871" r:id="rId20"/>
    <p:sldId id="872" r:id="rId21"/>
    <p:sldId id="874" r:id="rId22"/>
    <p:sldId id="877" r:id="rId23"/>
    <p:sldId id="876" r:id="rId24"/>
    <p:sldId id="878" r:id="rId25"/>
    <p:sldId id="884" r:id="rId26"/>
    <p:sldId id="879" r:id="rId27"/>
    <p:sldId id="902" r:id="rId28"/>
    <p:sldId id="907" r:id="rId29"/>
    <p:sldId id="905" r:id="rId30"/>
    <p:sldId id="900" r:id="rId31"/>
    <p:sldId id="906" r:id="rId3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681"/>
            <p14:sldId id="870"/>
            <p14:sldId id="702"/>
            <p14:sldId id="705"/>
            <p14:sldId id="764"/>
            <p14:sldId id="887"/>
            <p14:sldId id="888"/>
            <p14:sldId id="889"/>
            <p14:sldId id="891"/>
            <p14:sldId id="903"/>
            <p14:sldId id="897"/>
            <p14:sldId id="893"/>
            <p14:sldId id="894"/>
            <p14:sldId id="895"/>
            <p14:sldId id="896"/>
            <p14:sldId id="904"/>
            <p14:sldId id="795"/>
            <p14:sldId id="871"/>
            <p14:sldId id="872"/>
            <p14:sldId id="874"/>
            <p14:sldId id="877"/>
            <p14:sldId id="876"/>
            <p14:sldId id="878"/>
            <p14:sldId id="884"/>
            <p14:sldId id="879"/>
            <p14:sldId id="902"/>
            <p14:sldId id="907"/>
            <p14:sldId id="905"/>
            <p14:sldId id="900"/>
            <p14:sldId id="906"/>
          </p14:sldIdLst>
        </p14:section>
        <p14:section name="backup" id="{38F0F3F0-7FC8-4996-885D-D15301306022}">
          <p14:sldIdLst/>
        </p14:section>
      </p14:sectionLst>
    </p:ext>
    <p:ext uri="{EFAFB233-063F-42B5-8137-9DF3F51BA10A}">
      <p15:sldGuideLst xmlns:p15="http://schemas.microsoft.com/office/powerpoint/2012/main">
        <p15:guide id="1" orient="horz" pos="2205"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5"/>
    <p:restoredTop sz="95122" autoAdjust="0"/>
  </p:normalViewPr>
  <p:slideViewPr>
    <p:cSldViewPr snapToGrid="0">
      <p:cViewPr varScale="1">
        <p:scale>
          <a:sx n="88" d="100"/>
          <a:sy n="88" d="100"/>
        </p:scale>
        <p:origin x="108" y="2844"/>
      </p:cViewPr>
      <p:guideLst>
        <p:guide orient="horz" pos="2205"/>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2023/3/27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19</a:t>
            </a:fld>
            <a:endParaRPr lang="zh-TW" altLang="en-US"/>
          </a:p>
        </p:txBody>
      </p:sp>
    </p:spTree>
    <p:extLst>
      <p:ext uri="{BB962C8B-B14F-4D97-AF65-F5344CB8AC3E}">
        <p14:creationId xmlns:p14="http://schemas.microsoft.com/office/powerpoint/2010/main" val="1467685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20</a:t>
            </a:fld>
            <a:endParaRPr lang="zh-TW" altLang="en-US"/>
          </a:p>
        </p:txBody>
      </p:sp>
    </p:spTree>
    <p:extLst>
      <p:ext uri="{BB962C8B-B14F-4D97-AF65-F5344CB8AC3E}">
        <p14:creationId xmlns:p14="http://schemas.microsoft.com/office/powerpoint/2010/main" val="1328540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21</a:t>
            </a:fld>
            <a:endParaRPr lang="zh-TW" altLang="en-US"/>
          </a:p>
        </p:txBody>
      </p:sp>
    </p:spTree>
    <p:extLst>
      <p:ext uri="{BB962C8B-B14F-4D97-AF65-F5344CB8AC3E}">
        <p14:creationId xmlns:p14="http://schemas.microsoft.com/office/powerpoint/2010/main" val="11221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22</a:t>
            </a:fld>
            <a:endParaRPr lang="zh-TW" altLang="en-US"/>
          </a:p>
        </p:txBody>
      </p:sp>
    </p:spTree>
    <p:extLst>
      <p:ext uri="{BB962C8B-B14F-4D97-AF65-F5344CB8AC3E}">
        <p14:creationId xmlns:p14="http://schemas.microsoft.com/office/powerpoint/2010/main" val="2540596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23</a:t>
            </a:fld>
            <a:endParaRPr lang="zh-TW" altLang="en-US"/>
          </a:p>
        </p:txBody>
      </p:sp>
    </p:spTree>
    <p:extLst>
      <p:ext uri="{BB962C8B-B14F-4D97-AF65-F5344CB8AC3E}">
        <p14:creationId xmlns:p14="http://schemas.microsoft.com/office/powerpoint/2010/main" val="595199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24</a:t>
            </a:fld>
            <a:endParaRPr lang="zh-TW" altLang="en-US"/>
          </a:p>
        </p:txBody>
      </p:sp>
    </p:spTree>
    <p:extLst>
      <p:ext uri="{BB962C8B-B14F-4D97-AF65-F5344CB8AC3E}">
        <p14:creationId xmlns:p14="http://schemas.microsoft.com/office/powerpoint/2010/main" val="1288365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25</a:t>
            </a:fld>
            <a:endParaRPr lang="zh-TW" altLang="en-US"/>
          </a:p>
        </p:txBody>
      </p:sp>
    </p:spTree>
    <p:extLst>
      <p:ext uri="{BB962C8B-B14F-4D97-AF65-F5344CB8AC3E}">
        <p14:creationId xmlns:p14="http://schemas.microsoft.com/office/powerpoint/2010/main" val="3033023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26</a:t>
            </a:fld>
            <a:endParaRPr lang="zh-TW" altLang="en-US"/>
          </a:p>
        </p:txBody>
      </p:sp>
    </p:spTree>
    <p:extLst>
      <p:ext uri="{BB962C8B-B14F-4D97-AF65-F5344CB8AC3E}">
        <p14:creationId xmlns:p14="http://schemas.microsoft.com/office/powerpoint/2010/main" val="4063780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30</a:t>
            </a:fld>
            <a:endParaRPr lang="zh-TW" altLang="en-US"/>
          </a:p>
        </p:txBody>
      </p:sp>
    </p:spTree>
    <p:extLst>
      <p:ext uri="{BB962C8B-B14F-4D97-AF65-F5344CB8AC3E}">
        <p14:creationId xmlns:p14="http://schemas.microsoft.com/office/powerpoint/2010/main" val="423157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7</a:t>
            </a:fld>
            <a:endParaRPr lang="zh-TW" altLang="en-US"/>
          </a:p>
        </p:txBody>
      </p:sp>
    </p:spTree>
    <p:extLst>
      <p:ext uri="{BB962C8B-B14F-4D97-AF65-F5344CB8AC3E}">
        <p14:creationId xmlns:p14="http://schemas.microsoft.com/office/powerpoint/2010/main" val="3714427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8</a:t>
            </a:fld>
            <a:endParaRPr lang="zh-TW" altLang="en-US"/>
          </a:p>
        </p:txBody>
      </p:sp>
    </p:spTree>
    <p:extLst>
      <p:ext uri="{BB962C8B-B14F-4D97-AF65-F5344CB8AC3E}">
        <p14:creationId xmlns:p14="http://schemas.microsoft.com/office/powerpoint/2010/main" val="145864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9</a:t>
            </a:fld>
            <a:endParaRPr lang="zh-TW" altLang="en-US"/>
          </a:p>
        </p:txBody>
      </p:sp>
    </p:spTree>
    <p:extLst>
      <p:ext uri="{BB962C8B-B14F-4D97-AF65-F5344CB8AC3E}">
        <p14:creationId xmlns:p14="http://schemas.microsoft.com/office/powerpoint/2010/main" val="2239744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13</a:t>
            </a:fld>
            <a:endParaRPr lang="zh-TW" altLang="en-US"/>
          </a:p>
        </p:txBody>
      </p:sp>
    </p:spTree>
    <p:extLst>
      <p:ext uri="{BB962C8B-B14F-4D97-AF65-F5344CB8AC3E}">
        <p14:creationId xmlns:p14="http://schemas.microsoft.com/office/powerpoint/2010/main" val="393294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14</a:t>
            </a:fld>
            <a:endParaRPr lang="zh-TW" altLang="en-US"/>
          </a:p>
        </p:txBody>
      </p:sp>
    </p:spTree>
    <p:extLst>
      <p:ext uri="{BB962C8B-B14F-4D97-AF65-F5344CB8AC3E}">
        <p14:creationId xmlns:p14="http://schemas.microsoft.com/office/powerpoint/2010/main" val="1787002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15</a:t>
            </a:fld>
            <a:endParaRPr lang="zh-TW" altLang="en-US"/>
          </a:p>
        </p:txBody>
      </p:sp>
    </p:spTree>
    <p:extLst>
      <p:ext uri="{BB962C8B-B14F-4D97-AF65-F5344CB8AC3E}">
        <p14:creationId xmlns:p14="http://schemas.microsoft.com/office/powerpoint/2010/main" val="83389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16</a:t>
            </a:fld>
            <a:endParaRPr lang="zh-TW" altLang="en-US"/>
          </a:p>
        </p:txBody>
      </p:sp>
    </p:spTree>
    <p:extLst>
      <p:ext uri="{BB962C8B-B14F-4D97-AF65-F5344CB8AC3E}">
        <p14:creationId xmlns:p14="http://schemas.microsoft.com/office/powerpoint/2010/main" val="153267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18</a:t>
            </a:fld>
            <a:endParaRPr lang="zh-TW" altLang="en-US"/>
          </a:p>
        </p:txBody>
      </p:sp>
    </p:spTree>
    <p:extLst>
      <p:ext uri="{BB962C8B-B14F-4D97-AF65-F5344CB8AC3E}">
        <p14:creationId xmlns:p14="http://schemas.microsoft.com/office/powerpoint/2010/main" val="768316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anual.q-chem.com/5.2/Ch4.S5.SS9.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manual.q-chem.com/5.2/Ch4.S5.SS9.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anual.q-chem.com/5.2/Ch4.S5.SS9.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60.png"/><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emf"/><Relationship Id="rId3" Type="http://schemas.openxmlformats.org/officeDocument/2006/relationships/image" Target="../media/image9.png"/><Relationship Id="rId7" Type="http://schemas.openxmlformats.org/officeDocument/2006/relationships/image" Target="../media/image4.e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3.emf"/><Relationship Id="rId15" Type="http://schemas.openxmlformats.org/officeDocument/2006/relationships/image" Target="../media/image8.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emf"/><Relationship Id="rId1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7000"/>
              </a:lnSpc>
              <a:spcAft>
                <a:spcPts val="800"/>
              </a:spcAft>
            </a:pPr>
            <a:br>
              <a:rPr lang="en-US" sz="3000" dirty="0">
                <a:solidFill>
                  <a:srgbClr val="000000"/>
                </a:solidFill>
                <a:latin typeface="+mn-lt"/>
                <a:ea typeface="Times New Roman" panose="02020603050405020304" pitchFamily="18" charset="0"/>
              </a:rPr>
            </a:br>
            <a:r>
              <a:rPr lang="en-US" altLang="zh-TW" sz="3000" dirty="0">
                <a:solidFill>
                  <a:srgbClr val="000000"/>
                </a:solidFill>
                <a:ea typeface="Times New Roman" panose="02020603050405020304" pitchFamily="18" charset="0"/>
              </a:rPr>
              <a:t>Broken symmetry,</a:t>
            </a:r>
            <a:br>
              <a:rPr lang="en-US" altLang="zh-TW" sz="3000" dirty="0">
                <a:solidFill>
                  <a:srgbClr val="000000"/>
                </a:solidFill>
                <a:ea typeface="Times New Roman" panose="02020603050405020304" pitchFamily="18" charset="0"/>
              </a:rPr>
            </a:br>
            <a:r>
              <a:rPr lang="en-US" sz="3000" dirty="0">
                <a:solidFill>
                  <a:srgbClr val="000000"/>
                </a:solidFill>
                <a:latin typeface="+mn-lt"/>
                <a:ea typeface="Times New Roman" panose="02020603050405020304" pitchFamily="18" charset="0"/>
              </a:rPr>
              <a:t>Orbital H</a:t>
            </a:r>
            <a:r>
              <a:rPr lang="en-US" altLang="zh-TW" sz="3000" dirty="0">
                <a:solidFill>
                  <a:srgbClr val="000000"/>
                </a:solidFill>
                <a:ea typeface="Times New Roman" panose="02020603050405020304" pitchFamily="18" charset="0"/>
              </a:rPr>
              <a:t>essian,</a:t>
            </a:r>
            <a:br>
              <a:rPr lang="en-US" altLang="zh-TW" sz="3000" dirty="0">
                <a:solidFill>
                  <a:srgbClr val="000000"/>
                </a:solidFill>
                <a:ea typeface="Times New Roman" panose="02020603050405020304" pitchFamily="18" charset="0"/>
              </a:rPr>
            </a:br>
            <a:r>
              <a:rPr lang="en-US" sz="3000" dirty="0">
                <a:solidFill>
                  <a:srgbClr val="000000"/>
                </a:solidFill>
                <a:latin typeface="+mn-lt"/>
                <a:ea typeface="Times New Roman" panose="02020603050405020304" pitchFamily="18" charset="0"/>
              </a:rPr>
              <a:t>Geometry optimization,</a:t>
            </a:r>
            <a:br>
              <a:rPr lang="en-US" sz="3000" dirty="0">
                <a:solidFill>
                  <a:srgbClr val="000000"/>
                </a:solidFill>
                <a:latin typeface="+mn-lt"/>
                <a:ea typeface="Times New Roman" panose="02020603050405020304" pitchFamily="18" charset="0"/>
              </a:rPr>
            </a:br>
            <a:r>
              <a:rPr lang="en-US" altLang="zh-TW" sz="3000" dirty="0">
                <a:solidFill>
                  <a:srgbClr val="000000"/>
                </a:solidFill>
                <a:ea typeface="Times New Roman" panose="02020603050405020304" pitchFamily="18" charset="0"/>
              </a:rPr>
              <a:t>Close-lying electronic states,</a:t>
            </a:r>
            <a:br>
              <a:rPr lang="en-US" altLang="zh-TW" sz="3000" dirty="0">
                <a:solidFill>
                  <a:srgbClr val="000000"/>
                </a:solidFill>
                <a:ea typeface="Times New Roman" panose="02020603050405020304" pitchFamily="18" charset="0"/>
              </a:rPr>
            </a:br>
            <a:r>
              <a:rPr lang="en-US" altLang="zh-TW" sz="3000" dirty="0">
                <a:solidFill>
                  <a:srgbClr val="000000"/>
                </a:solidFill>
                <a:ea typeface="Times New Roman" panose="02020603050405020304" pitchFamily="18" charset="0"/>
              </a:rPr>
              <a:t>Conformer search</a:t>
            </a:r>
            <a:br>
              <a:rPr lang="en-US" sz="3000" dirty="0">
                <a:solidFill>
                  <a:srgbClr val="000000"/>
                </a:solidFill>
                <a:latin typeface="+mn-lt"/>
                <a:ea typeface="Times New Roman" panose="02020603050405020304" pitchFamily="18" charset="0"/>
              </a:rPr>
            </a:br>
            <a:endParaRPr lang="en-US" altLang="en-US" sz="3000" dirty="0">
              <a:effectLst>
                <a:outerShdw blurRad="50800" dist="38100" algn="l" rotWithShape="0">
                  <a:prstClr val="black">
                    <a:alpha val="40000"/>
                  </a:prstClr>
                </a:outerShdw>
              </a:effectLst>
              <a:latin typeface="+mn-l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/Practice/Week5/Exercise1</a:t>
            </a:r>
          </a:p>
          <a:p>
            <a:pPr marL="457200" indent="-457200">
              <a:buFont typeface="+mj-lt"/>
              <a:buAutoNum type="arabicPeriod"/>
            </a:pPr>
            <a:r>
              <a:rPr lang="en-US" altLang="zh-TW" dirty="0" err="1"/>
              <a:t>qsub</a:t>
            </a:r>
            <a:r>
              <a:rPr lang="en-US" altLang="zh-TW" dirty="0"/>
              <a:t> h2_r.sub</a:t>
            </a:r>
          </a:p>
          <a:p>
            <a:pPr marL="457200" indent="-457200">
              <a:buFont typeface="+mj-lt"/>
              <a:buAutoNum type="arabicPeriod"/>
            </a:pPr>
            <a:r>
              <a:rPr lang="en-US" altLang="zh-TW" dirty="0" err="1"/>
              <a:t>qstat</a:t>
            </a:r>
            <a:r>
              <a:rPr lang="en-US" altLang="zh-TW" dirty="0"/>
              <a:t> -u ${USER}</a:t>
            </a:r>
          </a:p>
          <a:p>
            <a:pPr marL="457200" indent="-457200">
              <a:buFont typeface="+mj-lt"/>
              <a:buAutoNum type="arabicPeriod"/>
            </a:pPr>
            <a:r>
              <a:rPr lang="en-US" altLang="zh-TW" dirty="0"/>
              <a:t>Repeat 3 until the job is done</a:t>
            </a:r>
          </a:p>
          <a:p>
            <a:pPr marL="457200" indent="-457200">
              <a:buFont typeface="+mj-lt"/>
              <a:buAutoNum type="arabicPeriod"/>
            </a:pPr>
            <a:r>
              <a:rPr lang="en-US" altLang="zh-TW" dirty="0"/>
              <a:t>Plot the results using H2_stretching_sd.ipynb</a:t>
            </a:r>
          </a:p>
          <a:p>
            <a:pPr marL="0" indent="0">
              <a:buNone/>
            </a:pPr>
            <a:endParaRPr lang="en-US"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Tree>
    <p:extLst>
      <p:ext uri="{BB962C8B-B14F-4D97-AF65-F5344CB8AC3E}">
        <p14:creationId xmlns:p14="http://schemas.microsoft.com/office/powerpoint/2010/main" val="9746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/Practice/Week5/Exercise2</a:t>
            </a:r>
          </a:p>
          <a:p>
            <a:pPr marL="457200" indent="-457200">
              <a:buFont typeface="+mj-lt"/>
              <a:buAutoNum type="arabicPeriod"/>
            </a:pPr>
            <a:r>
              <a:rPr lang="en-US" altLang="zh-TW" dirty="0" err="1"/>
              <a:t>qsub</a:t>
            </a:r>
            <a:r>
              <a:rPr lang="en-US" altLang="zh-TW" dirty="0"/>
              <a:t> h2_r.sub</a:t>
            </a:r>
          </a:p>
          <a:p>
            <a:pPr marL="457200" indent="-457200">
              <a:buFont typeface="+mj-lt"/>
              <a:buAutoNum type="arabicPeriod"/>
            </a:pPr>
            <a:r>
              <a:rPr lang="en-US" altLang="zh-TW" dirty="0" err="1"/>
              <a:t>qstat</a:t>
            </a:r>
            <a:r>
              <a:rPr lang="en-US" altLang="zh-TW" dirty="0"/>
              <a:t> -u ${USER}</a:t>
            </a:r>
          </a:p>
          <a:p>
            <a:pPr marL="457200" indent="-457200">
              <a:buFont typeface="+mj-lt"/>
              <a:buAutoNum type="arabicPeriod"/>
            </a:pPr>
            <a:r>
              <a:rPr lang="en-US" altLang="zh-TW" dirty="0"/>
              <a:t>Repeat 3 until the job is done</a:t>
            </a:r>
          </a:p>
          <a:p>
            <a:pPr marL="457200" indent="-457200">
              <a:buFont typeface="+mj-lt"/>
              <a:buAutoNum type="arabicPeriod"/>
            </a:pPr>
            <a:r>
              <a:rPr lang="en-US" altLang="zh-TW" dirty="0"/>
              <a:t>Plot the results using H2_stretching_sp.ipynb</a:t>
            </a:r>
          </a:p>
          <a:p>
            <a:pPr marL="0" indent="0">
              <a:buNone/>
            </a:pPr>
            <a:endParaRPr lang="en-US"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Tree>
    <p:extLst>
      <p:ext uri="{BB962C8B-B14F-4D97-AF65-F5344CB8AC3E}">
        <p14:creationId xmlns:p14="http://schemas.microsoft.com/office/powerpoint/2010/main" val="107508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388C-024A-E30C-58D4-8357E14E43E5}"/>
              </a:ext>
            </a:extLst>
          </p:cNvPr>
          <p:cNvSpPr>
            <a:spLocks noGrp="1"/>
          </p:cNvSpPr>
          <p:nvPr>
            <p:ph type="title"/>
          </p:nvPr>
        </p:nvSpPr>
        <p:spPr/>
        <p:txBody>
          <a:bodyPr/>
          <a:lstStyle/>
          <a:p>
            <a:endParaRPr lang="en-US"/>
          </a:p>
        </p:txBody>
      </p:sp>
      <p:pic>
        <p:nvPicPr>
          <p:cNvPr id="6" name="內容版面配置區 5">
            <a:extLst>
              <a:ext uri="{FF2B5EF4-FFF2-40B4-BE49-F238E27FC236}">
                <a16:creationId xmlns:a16="http://schemas.microsoft.com/office/drawing/2014/main" id="{792FBA0B-013B-4339-8E1D-9706ACD50F2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4815" y="651600"/>
            <a:ext cx="7154370" cy="6132318"/>
          </a:xfrm>
        </p:spPr>
      </p:pic>
      <p:sp>
        <p:nvSpPr>
          <p:cNvPr id="4" name="Slide Number Placeholder 3">
            <a:extLst>
              <a:ext uri="{FF2B5EF4-FFF2-40B4-BE49-F238E27FC236}">
                <a16:creationId xmlns:a16="http://schemas.microsoft.com/office/drawing/2014/main" id="{7AB704A4-089F-6B14-E23B-27DC84EF5C4B}"/>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Tree>
    <p:extLst>
      <p:ext uri="{BB962C8B-B14F-4D97-AF65-F5344CB8AC3E}">
        <p14:creationId xmlns:p14="http://schemas.microsoft.com/office/powerpoint/2010/main" val="3300227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Orbital Hessian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200329"/>
          </a:xfrm>
          <a:prstGeom prst="rect">
            <a:avLst/>
          </a:prstGeom>
          <a:noFill/>
        </p:spPr>
        <p:txBody>
          <a:bodyPr wrap="square" rtlCol="0">
            <a:spAutoFit/>
          </a:bodyPr>
          <a:lstStyle/>
          <a:p>
            <a:pPr algn="just"/>
            <a:r>
              <a:rPr lang="en-US" sz="2400" dirty="0"/>
              <a:t>Since there are so many states possible at a given set of q, how do we know that we are at the right state (or find out that we are at the wrong state?)</a:t>
            </a:r>
          </a:p>
        </p:txBody>
      </p:sp>
      <p:sp>
        <p:nvSpPr>
          <p:cNvPr id="3" name="TextBox 9">
            <a:extLst>
              <a:ext uri="{FF2B5EF4-FFF2-40B4-BE49-F238E27FC236}">
                <a16:creationId xmlns:a16="http://schemas.microsoft.com/office/drawing/2014/main" id="{910B274E-2800-55E7-9E1A-2AD92AE2D3A9}"/>
              </a:ext>
            </a:extLst>
          </p:cNvPr>
          <p:cNvSpPr txBox="1"/>
          <p:nvPr/>
        </p:nvSpPr>
        <p:spPr>
          <a:xfrm>
            <a:off x="423872" y="1975719"/>
            <a:ext cx="8296256" cy="2308324"/>
          </a:xfrm>
          <a:prstGeom prst="rect">
            <a:avLst/>
          </a:prstGeom>
          <a:noFill/>
        </p:spPr>
        <p:txBody>
          <a:bodyPr wrap="square" rtlCol="0">
            <a:spAutoFit/>
          </a:bodyPr>
          <a:lstStyle/>
          <a:p>
            <a:pPr algn="just"/>
            <a:r>
              <a:rPr lang="en-US" sz="2400" dirty="0"/>
              <a:t>Since the converged KS wavefunctions are stable with respect to orbital rotation (</a:t>
            </a:r>
            <a:r>
              <a:rPr lang="en-US" sz="2400" dirty="0" err="1"/>
              <a:t>Brilluoin’s</a:t>
            </a:r>
            <a:r>
              <a:rPr lang="en-US" sz="2400" dirty="0"/>
              <a:t> </a:t>
            </a:r>
            <a:r>
              <a:rPr lang="en-US" sz="2400" dirty="0" err="1"/>
              <a:t>theorm</a:t>
            </a:r>
            <a:r>
              <a:rPr lang="en-US" sz="2400" dirty="0"/>
              <a:t>)—the exchange of occupied and virtual orbitals results in an increase in energy. We will need to find the second derivative of energy with respect to orbital coefficients (orbital Hessian).</a:t>
            </a:r>
          </a:p>
        </p:txBody>
      </p:sp>
      <p:sp>
        <p:nvSpPr>
          <p:cNvPr id="4" name="矩形 4">
            <a:extLst>
              <a:ext uri="{FF2B5EF4-FFF2-40B4-BE49-F238E27FC236}">
                <a16:creationId xmlns:a16="http://schemas.microsoft.com/office/drawing/2014/main" id="{79CB2D18-111B-A03F-D73C-5086A8564165}"/>
              </a:ext>
            </a:extLst>
          </p:cNvPr>
          <p:cNvSpPr/>
          <p:nvPr/>
        </p:nvSpPr>
        <p:spPr>
          <a:xfrm>
            <a:off x="0" y="6519446"/>
            <a:ext cx="7772400" cy="338554"/>
          </a:xfrm>
          <a:prstGeom prst="rect">
            <a:avLst/>
          </a:prstGeom>
        </p:spPr>
        <p:txBody>
          <a:bodyPr wrap="square">
            <a:spAutoFit/>
          </a:bodyPr>
          <a:lstStyle/>
          <a:p>
            <a:pPr>
              <a:spcBef>
                <a:spcPts val="0"/>
              </a:spcBef>
              <a:spcAft>
                <a:spcPts val="0"/>
              </a:spcAft>
            </a:pPr>
            <a:r>
              <a:rPr lang="en-US" sz="800" dirty="0" err="1">
                <a:effectLst/>
              </a:rPr>
              <a:t>Bauernschmitt</a:t>
            </a:r>
            <a:r>
              <a:rPr lang="en-US" sz="800" dirty="0">
                <a:effectLst/>
              </a:rPr>
              <a:t>, R.; </a:t>
            </a:r>
            <a:r>
              <a:rPr lang="en-US" sz="800" dirty="0" err="1">
                <a:effectLst/>
              </a:rPr>
              <a:t>Ahlrichs</a:t>
            </a:r>
            <a:r>
              <a:rPr lang="en-US" sz="800" dirty="0">
                <a:effectLst/>
              </a:rPr>
              <a:t>, R. Stability Analysis for Solutions of the Closed Shell Kohn–Sham Equation. </a:t>
            </a:r>
            <a:r>
              <a:rPr lang="en-US" sz="800" i="1" dirty="0">
                <a:effectLst/>
              </a:rPr>
              <a:t>J. Chem. Phys.</a:t>
            </a:r>
            <a:r>
              <a:rPr lang="en-US" sz="800" dirty="0">
                <a:effectLst/>
              </a:rPr>
              <a:t> </a:t>
            </a:r>
            <a:r>
              <a:rPr lang="en-US" sz="800" b="1" dirty="0">
                <a:effectLst/>
              </a:rPr>
              <a:t>1996</a:t>
            </a:r>
            <a:r>
              <a:rPr lang="en-US" sz="800" dirty="0">
                <a:effectLst/>
              </a:rPr>
              <a:t>, </a:t>
            </a:r>
            <a:r>
              <a:rPr lang="en-US" sz="800" i="1" dirty="0">
                <a:effectLst/>
              </a:rPr>
              <a:t>104</a:t>
            </a:r>
            <a:r>
              <a:rPr lang="en-US" sz="800" dirty="0">
                <a:effectLst/>
              </a:rPr>
              <a:t> (22), 9047–9052. </a:t>
            </a:r>
          </a:p>
          <a:p>
            <a:pPr>
              <a:spcBef>
                <a:spcPts val="0"/>
              </a:spcBef>
              <a:spcAft>
                <a:spcPts val="0"/>
              </a:spcAft>
            </a:pPr>
            <a:r>
              <a:rPr lang="en-US" sz="800" dirty="0">
                <a:effectLst/>
              </a:rPr>
              <a:t>Seeger, R.; </a:t>
            </a:r>
            <a:r>
              <a:rPr lang="en-US" sz="800" dirty="0" err="1">
                <a:effectLst/>
              </a:rPr>
              <a:t>Pople</a:t>
            </a:r>
            <a:r>
              <a:rPr lang="en-US" sz="800" dirty="0">
                <a:effectLst/>
              </a:rPr>
              <a:t>, J. A. Self‐consistent Molecular Orbital Methods. XVIII. Constraints and Stability in Hartree–</a:t>
            </a:r>
            <a:r>
              <a:rPr lang="en-US" sz="800" dirty="0" err="1">
                <a:effectLst/>
              </a:rPr>
              <a:t>Fock</a:t>
            </a:r>
            <a:r>
              <a:rPr lang="en-US" sz="800" dirty="0">
                <a:effectLst/>
              </a:rPr>
              <a:t> Theory. </a:t>
            </a:r>
            <a:r>
              <a:rPr lang="en-US" sz="800" i="1" dirty="0">
                <a:effectLst/>
              </a:rPr>
              <a:t>J. Chem. Phys.</a:t>
            </a:r>
            <a:r>
              <a:rPr lang="en-US" sz="800" dirty="0">
                <a:effectLst/>
              </a:rPr>
              <a:t> </a:t>
            </a:r>
            <a:r>
              <a:rPr lang="en-US" sz="800" b="1" dirty="0">
                <a:effectLst/>
              </a:rPr>
              <a:t>1977</a:t>
            </a:r>
            <a:r>
              <a:rPr lang="en-US" sz="800" dirty="0">
                <a:effectLst/>
              </a:rPr>
              <a:t>, </a:t>
            </a:r>
            <a:r>
              <a:rPr lang="en-US" sz="800" i="1" dirty="0">
                <a:effectLst/>
              </a:rPr>
              <a:t>66</a:t>
            </a:r>
            <a:r>
              <a:rPr lang="en-US" sz="800" dirty="0">
                <a:effectLst/>
              </a:rPr>
              <a:t> (7), 3045–3050. </a:t>
            </a:r>
          </a:p>
        </p:txBody>
      </p:sp>
    </p:spTree>
    <p:extLst>
      <p:ext uri="{BB962C8B-B14F-4D97-AF65-F5344CB8AC3E}">
        <p14:creationId xmlns:p14="http://schemas.microsoft.com/office/powerpoint/2010/main" val="1641162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Orbital Hessian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2308324"/>
          </a:xfrm>
          <a:prstGeom prst="rect">
            <a:avLst/>
          </a:prstGeom>
          <a:noFill/>
        </p:spPr>
        <p:txBody>
          <a:bodyPr wrap="square" rtlCol="0">
            <a:spAutoFit/>
          </a:bodyPr>
          <a:lstStyle/>
          <a:p>
            <a:pPr algn="just"/>
            <a:r>
              <a:rPr lang="en-US" sz="2400" dirty="0"/>
              <a:t>We will not go into deriving the analytic form for orbital Hessian in this class. Instead, we will talk about three types of SCF instabilities: </a:t>
            </a:r>
          </a:p>
          <a:p>
            <a:pPr marL="457200" indent="-457200" algn="just">
              <a:buFont typeface="+mj-lt"/>
              <a:buAutoNum type="arabicPeriod"/>
            </a:pPr>
            <a:r>
              <a:rPr lang="en-US" sz="2400" b="0" i="0" dirty="0">
                <a:effectLst/>
                <a:latin typeface="Arial" panose="020B0604020202020204" pitchFamily="34" charset="0"/>
              </a:rPr>
              <a:t>The first constraint that is almost universally applied is to assume the spin orbitals depend only on one or other of the spin-functions </a:t>
            </a:r>
            <a:r>
              <a:rPr lang="el-GR" sz="2400" b="0" i="0" u="none" strike="noStrike" dirty="0">
                <a:effectLst/>
                <a:latin typeface="STIXGeneral-Italic"/>
              </a:rPr>
              <a:t>α</a:t>
            </a:r>
            <a:r>
              <a:rPr lang="en-US" sz="2400" dirty="0">
                <a:latin typeface="Arial" panose="020B0604020202020204" pitchFamily="34" charset="0"/>
              </a:rPr>
              <a:t> </a:t>
            </a:r>
            <a:r>
              <a:rPr lang="en-US" sz="2400" b="0" i="0" dirty="0">
                <a:effectLst/>
                <a:latin typeface="Arial" panose="020B0604020202020204" pitchFamily="34" charset="0"/>
              </a:rPr>
              <a:t>or </a:t>
            </a:r>
            <a:r>
              <a:rPr lang="el-GR" sz="2400" b="0" i="0" u="none" strike="noStrike" dirty="0">
                <a:effectLst/>
                <a:latin typeface="STIXGeneral-Italic"/>
              </a:rPr>
              <a:t>β</a:t>
            </a:r>
            <a:r>
              <a:rPr lang="el-GR" sz="2400" b="0" i="0" dirty="0">
                <a:effectLst/>
                <a:latin typeface="Arial" panose="020B0604020202020204" pitchFamily="34" charset="0"/>
              </a:rPr>
              <a:t>.</a:t>
            </a:r>
            <a:endParaRPr lang="en-US" sz="2400" dirty="0"/>
          </a:p>
        </p:txBody>
      </p:sp>
      <p:sp>
        <p:nvSpPr>
          <p:cNvPr id="5" name="矩形 4">
            <a:extLst>
              <a:ext uri="{FF2B5EF4-FFF2-40B4-BE49-F238E27FC236}">
                <a16:creationId xmlns:a16="http://schemas.microsoft.com/office/drawing/2014/main" id="{E2930F7C-666D-4A8B-AF8D-F0DAE1D4F269}"/>
              </a:ext>
            </a:extLst>
          </p:cNvPr>
          <p:cNvSpPr/>
          <p:nvPr/>
        </p:nvSpPr>
        <p:spPr>
          <a:xfrm>
            <a:off x="0" y="6642383"/>
            <a:ext cx="7772400" cy="215444"/>
          </a:xfrm>
          <a:prstGeom prst="rect">
            <a:avLst/>
          </a:prstGeom>
        </p:spPr>
        <p:txBody>
          <a:bodyPr wrap="square">
            <a:spAutoFit/>
          </a:bodyPr>
          <a:lstStyle/>
          <a:p>
            <a:pPr algn="l"/>
            <a:r>
              <a:rPr lang="en-US" sz="800" i="0" dirty="0">
                <a:effectLst/>
                <a:latin typeface="Arial" panose="020B0604020202020204" pitchFamily="34" charset="0"/>
              </a:rPr>
              <a:t>“4.5.9 Internal Stability Analysis and Automated Correction for Energy Minima” </a:t>
            </a:r>
            <a:r>
              <a:rPr lang="en-US" sz="800" i="0" dirty="0">
                <a:effectLst/>
                <a:latin typeface="Arial" panose="020B0604020202020204" pitchFamily="34" charset="0"/>
                <a:hlinkClick r:id="rId3"/>
              </a:rPr>
              <a:t>https://manual.q-chem.com/5.2/Ch4.S5.SS9.html</a:t>
            </a:r>
            <a:r>
              <a:rPr lang="en-US" sz="800" i="0" dirty="0">
                <a:effectLst/>
                <a:latin typeface="Arial" panose="020B0604020202020204" pitchFamily="34" charset="0"/>
              </a:rPr>
              <a:t> (accessed on 3/26/23)</a:t>
            </a:r>
          </a:p>
        </p:txBody>
      </p:sp>
      <p:pic>
        <p:nvPicPr>
          <p:cNvPr id="4" name="Picture 3">
            <a:extLst>
              <a:ext uri="{FF2B5EF4-FFF2-40B4-BE49-F238E27FC236}">
                <a16:creationId xmlns:a16="http://schemas.microsoft.com/office/drawing/2014/main" id="{41913817-6A0B-D6FF-44A3-E471B3D2BF29}"/>
              </a:ext>
            </a:extLst>
          </p:cNvPr>
          <p:cNvPicPr>
            <a:picLocks noChangeAspect="1"/>
          </p:cNvPicPr>
          <p:nvPr/>
        </p:nvPicPr>
        <p:blipFill>
          <a:blip r:embed="rId4"/>
          <a:stretch>
            <a:fillRect/>
          </a:stretch>
        </p:blipFill>
        <p:spPr>
          <a:xfrm>
            <a:off x="465980" y="3085520"/>
            <a:ext cx="8229601" cy="1287804"/>
          </a:xfrm>
          <a:prstGeom prst="rect">
            <a:avLst/>
          </a:prstGeom>
        </p:spPr>
      </p:pic>
    </p:spTree>
    <p:extLst>
      <p:ext uri="{BB962C8B-B14F-4D97-AF65-F5344CB8AC3E}">
        <p14:creationId xmlns:p14="http://schemas.microsoft.com/office/powerpoint/2010/main" val="1228293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Orbital Hessian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154984"/>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We will go into deriving the analytic form for orbital Hessian because it is too complicated. Instead, we will talk about three types of SCF instabilities: </a:t>
            </a:r>
          </a:p>
          <a:p>
            <a:pPr marL="457200" indent="-457200" algn="just">
              <a:buFont typeface="+mj-lt"/>
              <a:buAutoNum type="arabicPeriod"/>
            </a:pPr>
            <a:r>
              <a:rPr lang="en-US" sz="2400" b="0" i="0" dirty="0">
                <a:effectLst/>
                <a:latin typeface="Arial" panose="020B0604020202020204" pitchFamily="34" charset="0"/>
                <a:cs typeface="Arial" panose="020B0604020202020204" pitchFamily="34" charset="0"/>
              </a:rPr>
              <a:t>The first constraint that is almost universally applied is to assume the spin orbitals depend only on one or other of the spin-functions </a:t>
            </a:r>
            <a:r>
              <a:rPr lang="el-GR" sz="2400" b="0" i="0" u="none" strike="noStrike" dirty="0">
                <a:effectLst/>
                <a:latin typeface="Arial" panose="020B0604020202020204" pitchFamily="34" charset="0"/>
                <a:cs typeface="Arial" panose="020B0604020202020204" pitchFamily="34" charset="0"/>
              </a:rPr>
              <a:t>α</a:t>
            </a:r>
            <a:r>
              <a:rPr lang="en-US" sz="2400" dirty="0">
                <a:latin typeface="Arial" panose="020B0604020202020204" pitchFamily="34" charset="0"/>
                <a:cs typeface="Arial" panose="020B0604020202020204" pitchFamily="34" charset="0"/>
              </a:rPr>
              <a:t> </a:t>
            </a:r>
            <a:r>
              <a:rPr lang="en-US" sz="2400" b="0" i="0" dirty="0">
                <a:effectLst/>
                <a:latin typeface="Arial" panose="020B0604020202020204" pitchFamily="34" charset="0"/>
                <a:cs typeface="Arial" panose="020B0604020202020204" pitchFamily="34" charset="0"/>
              </a:rPr>
              <a:t>or </a:t>
            </a:r>
            <a:r>
              <a:rPr lang="el-GR" sz="2400" b="0" i="0" u="none" strike="noStrike" dirty="0">
                <a:effectLst/>
                <a:latin typeface="Arial" panose="020B0604020202020204" pitchFamily="34" charset="0"/>
                <a:cs typeface="Arial" panose="020B0604020202020204" pitchFamily="34" charset="0"/>
              </a:rPr>
              <a:t>β</a:t>
            </a:r>
            <a:r>
              <a:rPr lang="el-GR" sz="2400" b="0" i="0" dirty="0">
                <a:effectLst/>
                <a:latin typeface="Arial" panose="020B0604020202020204" pitchFamily="34" charset="0"/>
                <a:cs typeface="Arial" panose="020B0604020202020204" pitchFamily="34" charset="0"/>
              </a:rPr>
              <a:t>.</a:t>
            </a:r>
            <a:endParaRPr lang="en-US" sz="2400" b="0" i="0" dirty="0">
              <a:effectLst/>
              <a:latin typeface="Arial" panose="020B0604020202020204" pitchFamily="34" charset="0"/>
              <a:cs typeface="Arial" panose="020B0604020202020204" pitchFamily="34" charset="0"/>
            </a:endParaRPr>
          </a:p>
          <a:p>
            <a:pPr marL="457200" indent="-457200" algn="just">
              <a:buFont typeface="+mj-lt"/>
              <a:buAutoNum type="arabicPeriod"/>
            </a:pPr>
            <a:r>
              <a:rPr lang="en-US" sz="2400" dirty="0">
                <a:latin typeface="Arial" panose="020B0604020202020204" pitchFamily="34" charset="0"/>
                <a:cs typeface="Arial" panose="020B0604020202020204" pitchFamily="34" charset="0"/>
              </a:rPr>
              <a:t>M</a:t>
            </a:r>
            <a:r>
              <a:rPr lang="en-US" sz="2400" b="0" i="0" dirty="0">
                <a:effectLst/>
                <a:latin typeface="Arial" panose="020B0604020202020204" pitchFamily="34" charset="0"/>
                <a:cs typeface="Arial" panose="020B0604020202020204" pitchFamily="34" charset="0"/>
              </a:rPr>
              <a:t>ost SCF calculations use real functions, and this places an additional constraint on the form of the wave function. If there exists a complex solution to the SCF equations that has a lower energy, the wave function exhibits a real </a:t>
            </a:r>
            <a:r>
              <a:rPr lang="en-US" sz="2400" b="0" i="0" u="none" strike="noStrike" dirty="0">
                <a:effectLst/>
                <a:latin typeface="Arial" panose="020B0604020202020204" pitchFamily="34" charset="0"/>
                <a:cs typeface="Arial" panose="020B0604020202020204" pitchFamily="34" charset="0"/>
              </a:rPr>
              <a:t>→</a:t>
            </a:r>
            <a:r>
              <a:rPr lang="en-US" sz="2400" b="0" i="0" dirty="0">
                <a:effectLst/>
                <a:latin typeface="Arial" panose="020B0604020202020204" pitchFamily="34" charset="0"/>
                <a:cs typeface="Arial" panose="020B0604020202020204" pitchFamily="34" charset="0"/>
              </a:rPr>
              <a:t> complex instability.</a:t>
            </a:r>
            <a:endParaRPr lang="en-US" sz="2400" dirty="0">
              <a:latin typeface="Arial" panose="020B0604020202020204" pitchFamily="34" charset="0"/>
              <a:cs typeface="Arial" panose="020B0604020202020204" pitchFamily="34" charset="0"/>
            </a:endParaRPr>
          </a:p>
        </p:txBody>
      </p:sp>
      <p:sp>
        <p:nvSpPr>
          <p:cNvPr id="3" name="矩形 4">
            <a:extLst>
              <a:ext uri="{FF2B5EF4-FFF2-40B4-BE49-F238E27FC236}">
                <a16:creationId xmlns:a16="http://schemas.microsoft.com/office/drawing/2014/main" id="{9E9C08CB-E3EA-F09F-B397-60294311E7A3}"/>
              </a:ext>
            </a:extLst>
          </p:cNvPr>
          <p:cNvSpPr/>
          <p:nvPr/>
        </p:nvSpPr>
        <p:spPr>
          <a:xfrm>
            <a:off x="0" y="6642383"/>
            <a:ext cx="7772400" cy="215444"/>
          </a:xfrm>
          <a:prstGeom prst="rect">
            <a:avLst/>
          </a:prstGeom>
        </p:spPr>
        <p:txBody>
          <a:bodyPr wrap="square">
            <a:spAutoFit/>
          </a:bodyPr>
          <a:lstStyle/>
          <a:p>
            <a:pPr algn="l"/>
            <a:r>
              <a:rPr lang="en-US" sz="800" i="0" dirty="0">
                <a:effectLst/>
                <a:latin typeface="Arial" panose="020B0604020202020204" pitchFamily="34" charset="0"/>
              </a:rPr>
              <a:t>“4.5.9 Internal Stability Analysis and Automated Correction for Energy Minima” </a:t>
            </a:r>
            <a:r>
              <a:rPr lang="en-US" sz="800" i="0" dirty="0">
                <a:effectLst/>
                <a:latin typeface="Arial" panose="020B0604020202020204" pitchFamily="34" charset="0"/>
                <a:hlinkClick r:id="rId3"/>
              </a:rPr>
              <a:t>https://manual.q-chem.com/5.2/Ch4.S5.SS9.html</a:t>
            </a:r>
            <a:r>
              <a:rPr lang="en-US" sz="800" i="0" dirty="0">
                <a:effectLst/>
                <a:latin typeface="Arial" panose="020B0604020202020204" pitchFamily="34" charset="0"/>
              </a:rPr>
              <a:t> (accessed on 3/26/23)</a:t>
            </a:r>
          </a:p>
        </p:txBody>
      </p:sp>
    </p:spTree>
    <p:extLst>
      <p:ext uri="{BB962C8B-B14F-4D97-AF65-F5344CB8AC3E}">
        <p14:creationId xmlns:p14="http://schemas.microsoft.com/office/powerpoint/2010/main" val="228691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Orbital Hessian</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5731056"/>
              </a:xfrm>
              <a:prstGeom prst="rect">
                <a:avLst/>
              </a:prstGeom>
              <a:noFill/>
            </p:spPr>
            <p:txBody>
              <a:bodyPr wrap="square" rtlCol="0">
                <a:spAutoFit/>
              </a:bodyPr>
              <a:lstStyle/>
              <a:p>
                <a:pPr algn="just"/>
                <a:r>
                  <a:rPr lang="en-US" sz="2400" dirty="0">
                    <a:solidFill>
                      <a:schemeClr val="tx1"/>
                    </a:solidFill>
                    <a:latin typeface="Arial" panose="020B0604020202020204" pitchFamily="34" charset="0"/>
                    <a:cs typeface="Arial" panose="020B0604020202020204" pitchFamily="34" charset="0"/>
                  </a:rPr>
                  <a:t>We will go into deriving the analytic form for orbital Hessian because it is too complicated. Instead, we will talk about three types of SCF instabilities: </a:t>
                </a:r>
              </a:p>
              <a:p>
                <a:pPr marL="457200" indent="-457200" algn="just">
                  <a:buFont typeface="+mj-lt"/>
                  <a:buAutoNum type="arabicPeriod"/>
                </a:pPr>
                <a:r>
                  <a:rPr lang="en-US" sz="2400" b="0" i="0" dirty="0">
                    <a:solidFill>
                      <a:schemeClr val="tx1"/>
                    </a:solidFill>
                    <a:effectLst/>
                    <a:latin typeface="Arial" panose="020B0604020202020204" pitchFamily="34" charset="0"/>
                    <a:cs typeface="Arial" panose="020B0604020202020204" pitchFamily="34" charset="0"/>
                  </a:rPr>
                  <a:t>The first constraint that is almost universally applied is to assume the spin orbitals depend only on one or other of the spin-functions </a:t>
                </a:r>
                <a:r>
                  <a:rPr lang="el-GR" sz="2400" b="0" i="0" u="none" strike="noStrike" dirty="0">
                    <a:solidFill>
                      <a:schemeClr val="tx1"/>
                    </a:solidFill>
                    <a:effectLst/>
                    <a:latin typeface="Arial" panose="020B0604020202020204" pitchFamily="34" charset="0"/>
                    <a:cs typeface="Arial" panose="020B0604020202020204" pitchFamily="34" charset="0"/>
                  </a:rPr>
                  <a:t>α</a:t>
                </a: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or </a:t>
                </a:r>
                <a:r>
                  <a:rPr lang="el-GR" sz="2400" b="0" i="0" u="none" strike="noStrike" dirty="0">
                    <a:solidFill>
                      <a:schemeClr val="tx1"/>
                    </a:solidFill>
                    <a:effectLst/>
                    <a:latin typeface="Arial" panose="020B0604020202020204" pitchFamily="34" charset="0"/>
                    <a:cs typeface="Arial" panose="020B0604020202020204" pitchFamily="34" charset="0"/>
                  </a:rPr>
                  <a:t>β</a:t>
                </a:r>
                <a:r>
                  <a:rPr lang="el-GR" sz="2400" b="0" i="0" dirty="0">
                    <a:solidFill>
                      <a:schemeClr val="tx1"/>
                    </a:solidFill>
                    <a:effectLst/>
                    <a:latin typeface="Arial" panose="020B0604020202020204" pitchFamily="34" charset="0"/>
                    <a:cs typeface="Arial" panose="020B0604020202020204" pitchFamily="34" charset="0"/>
                  </a:rPr>
                  <a:t>.</a:t>
                </a:r>
                <a:endParaRPr lang="en-US" sz="2400" b="0" i="0" dirty="0">
                  <a:solidFill>
                    <a:schemeClr val="tx1"/>
                  </a:solidFill>
                  <a:effectLst/>
                  <a:latin typeface="Arial" panose="020B0604020202020204" pitchFamily="34" charset="0"/>
                  <a:cs typeface="Arial" panose="020B0604020202020204" pitchFamily="34" charset="0"/>
                </a:endParaRPr>
              </a:p>
              <a:p>
                <a:pPr marL="457200" indent="-457200" algn="just">
                  <a:buFont typeface="+mj-lt"/>
                  <a:buAutoNum type="arabicPeriod"/>
                </a:pPr>
                <a:r>
                  <a:rPr lang="en-US" sz="2400" dirty="0">
                    <a:solidFill>
                      <a:schemeClr val="tx1"/>
                    </a:solidFill>
                    <a:latin typeface="Arial" panose="020B0604020202020204" pitchFamily="34" charset="0"/>
                    <a:cs typeface="Arial" panose="020B0604020202020204" pitchFamily="34" charset="0"/>
                  </a:rPr>
                  <a:t>M</a:t>
                </a:r>
                <a:r>
                  <a:rPr lang="en-US" sz="2400" b="0" i="0" dirty="0">
                    <a:solidFill>
                      <a:schemeClr val="tx1"/>
                    </a:solidFill>
                    <a:effectLst/>
                    <a:latin typeface="Arial" panose="020B0604020202020204" pitchFamily="34" charset="0"/>
                    <a:cs typeface="Arial" panose="020B0604020202020204" pitchFamily="34" charset="0"/>
                  </a:rPr>
                  <a:t>ost SCF calculations use real functions, and this places an additional constraint on the form of the wave function. If there exists a complex solution to the SCF equations that has a lower energy, the wave function exhibits a real </a:t>
                </a:r>
                <a:r>
                  <a:rPr lang="en-US" sz="2400" b="0" i="0" u="none" strike="noStrike" dirty="0">
                    <a:solidFill>
                      <a:schemeClr val="tx1"/>
                    </a:solidFill>
                    <a:effectLst/>
                    <a:latin typeface="Arial" panose="020B0604020202020204" pitchFamily="34" charset="0"/>
                    <a:cs typeface="Arial" panose="020B0604020202020204" pitchFamily="34" charset="0"/>
                  </a:rPr>
                  <a:t>→</a:t>
                </a:r>
                <a:r>
                  <a:rPr lang="en-US" sz="2400" b="0" i="0" dirty="0">
                    <a:solidFill>
                      <a:schemeClr val="tx1"/>
                    </a:solidFill>
                    <a:effectLst/>
                    <a:latin typeface="Arial" panose="020B0604020202020204" pitchFamily="34" charset="0"/>
                    <a:cs typeface="Arial" panose="020B0604020202020204" pitchFamily="34" charset="0"/>
                  </a:rPr>
                  <a:t> complex instability.</a:t>
                </a:r>
              </a:p>
              <a:p>
                <a:pPr marL="457200" indent="-457200" algn="just">
                  <a:buFont typeface="+mj-lt"/>
                  <a:buAutoNum type="arabicPeriod"/>
                </a:pPr>
                <a:r>
                  <a:rPr lang="en-US" sz="2400" b="0" i="0" dirty="0">
                    <a:solidFill>
                      <a:schemeClr val="tx1"/>
                    </a:solidFill>
                    <a:effectLst/>
                    <a:latin typeface="Arial" panose="020B0604020202020204" pitchFamily="34" charset="0"/>
                    <a:cs typeface="Arial" panose="020B0604020202020204" pitchFamily="34" charset="0"/>
                  </a:rPr>
                  <a:t>The final constraint that is commonly placed on the spin-functions is that </a:t>
                </a:r>
                <a14:m>
                  <m:oMath xmlns:m="http://schemas.openxmlformats.org/officeDocument/2006/math">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𝜓</m:t>
                        </m:r>
                      </m:e>
                      <m:sub>
                        <m:r>
                          <a:rPr lang="en-US" sz="2400" i="1">
                            <a:solidFill>
                              <a:schemeClr val="tx1"/>
                            </a:solidFill>
                            <a:latin typeface="Cambria Math" panose="02040503050406030204" pitchFamily="18" charset="0"/>
                          </a:rPr>
                          <m:t>𝑖</m:t>
                        </m:r>
                      </m:sub>
                      <m:sup>
                        <m:r>
                          <a:rPr lang="en-US" sz="2400" b="0" i="1" smtClean="0">
                            <a:solidFill>
                              <a:schemeClr val="tx1"/>
                            </a:solidFill>
                            <a:latin typeface="Cambria Math" panose="02040503050406030204" pitchFamily="18" charset="0"/>
                          </a:rPr>
                          <m:t>𝛼</m:t>
                        </m:r>
                      </m:sup>
                    </m:sSubSup>
                    <m:r>
                      <a:rPr lang="en-US" sz="2400" b="0" i="1" smtClean="0">
                        <a:solidFill>
                          <a:schemeClr val="tx1"/>
                        </a:solidFill>
                        <a:latin typeface="Cambria Math" panose="02040503050406030204" pitchFamily="18" charset="0"/>
                      </a:rPr>
                      <m:t>=</m:t>
                    </m:r>
                    <m:sSubSup>
                      <m:sSubSupPr>
                        <m:ctrlPr>
                          <a:rPr lang="en-US" sz="2400" b="0" i="1" u="none" strike="noStrike" smtClean="0">
                            <a:solidFill>
                              <a:schemeClr val="tx1"/>
                            </a:solidFill>
                            <a:effectLst/>
                            <a:latin typeface="Cambria Math" panose="02040503050406030204" pitchFamily="18" charset="0"/>
                          </a:rPr>
                        </m:ctrlPr>
                      </m:sSubSupPr>
                      <m:e>
                        <m:r>
                          <a:rPr lang="en-US" sz="2400" b="0" i="1" u="none" strike="noStrike" smtClean="0">
                            <a:solidFill>
                              <a:schemeClr val="tx1"/>
                            </a:solidFill>
                            <a:effectLst/>
                            <a:latin typeface="Cambria Math" panose="02040503050406030204" pitchFamily="18" charset="0"/>
                          </a:rPr>
                          <m:t>𝜓</m:t>
                        </m:r>
                      </m:e>
                      <m:sub>
                        <m:r>
                          <a:rPr lang="en-US" sz="2400" b="0" i="1" u="none" strike="noStrike" smtClean="0">
                            <a:solidFill>
                              <a:schemeClr val="tx1"/>
                            </a:solidFill>
                            <a:effectLst/>
                            <a:latin typeface="Cambria Math" panose="02040503050406030204" pitchFamily="18" charset="0"/>
                          </a:rPr>
                          <m:t>𝑖</m:t>
                        </m:r>
                      </m:sub>
                      <m:sup>
                        <m:r>
                          <a:rPr lang="en-US" sz="2400" b="0" i="1" u="none" strike="noStrike" smtClean="0">
                            <a:solidFill>
                              <a:schemeClr val="tx1"/>
                            </a:solidFill>
                            <a:effectLst/>
                            <a:latin typeface="Cambria Math" panose="02040503050406030204" pitchFamily="18" charset="0"/>
                          </a:rPr>
                          <m:t>𝛽</m:t>
                        </m:r>
                      </m:sup>
                    </m:sSubSup>
                  </m:oMath>
                </a14:m>
                <a:r>
                  <a:rPr lang="en-US" sz="2400" b="0" i="0" dirty="0">
                    <a:solidFill>
                      <a:schemeClr val="tx1"/>
                    </a:solidFill>
                    <a:effectLst/>
                    <a:latin typeface="Arial" panose="020B0604020202020204" pitchFamily="34" charset="0"/>
                    <a:cs typeface="Arial" panose="020B0604020202020204" pitchFamily="34" charset="0"/>
                  </a:rPr>
                  <a:t>, </a:t>
                </a:r>
                <a:r>
                  <a:rPr lang="en-US" sz="2400" b="0" i="1" dirty="0">
                    <a:solidFill>
                      <a:schemeClr val="tx1"/>
                    </a:solidFill>
                    <a:effectLst/>
                    <a:latin typeface="Arial" panose="020B0604020202020204" pitchFamily="34" charset="0"/>
                    <a:cs typeface="Arial" panose="020B0604020202020204" pitchFamily="34" charset="0"/>
                  </a:rPr>
                  <a:t>i.e.</a:t>
                </a:r>
                <a:r>
                  <a:rPr lang="en-US" sz="2400" b="0" i="0" dirty="0">
                    <a:solidFill>
                      <a:schemeClr val="tx1"/>
                    </a:solidFill>
                    <a:effectLst/>
                    <a:latin typeface="Arial" panose="020B0604020202020204" pitchFamily="34" charset="0"/>
                    <a:cs typeface="Arial" panose="020B0604020202020204" pitchFamily="34" charset="0"/>
                  </a:rPr>
                  <a:t>, that the spatial parts of the spin-up and spin-down orbitals are the same.</a:t>
                </a:r>
                <a:endParaRPr lang="en-US" sz="2400" dirty="0">
                  <a:latin typeface="Arial" panose="020B0604020202020204" pitchFamily="34" charset="0"/>
                  <a:cs typeface="Arial" panose="020B0604020202020204" pitchFamily="34" charset="0"/>
                </a:endParaRPr>
              </a:p>
              <a:p>
                <a:pPr lvl="1" algn="just"/>
                <a:r>
                  <a:rPr lang="en-US" sz="2400" dirty="0">
                    <a:latin typeface="Arial" panose="020B0604020202020204" pitchFamily="34" charset="0"/>
                    <a:cs typeface="Arial" panose="020B0604020202020204" pitchFamily="34" charset="0"/>
                  </a:rPr>
                  <a:t>(Restricted and unrestricted SD)</a:t>
                </a:r>
              </a:p>
            </p:txBody>
          </p:sp>
        </mc:Choice>
        <mc:Fallback xmlns="">
          <p:sp>
            <p:nvSpPr>
              <p:cNvPr id="9" name="TextBox 9">
                <a:extLst>
                  <a:ext uri="{FF2B5EF4-FFF2-40B4-BE49-F238E27FC236}">
                    <a16:creationId xmlns:a16="http://schemas.microsoft.com/office/drawing/2014/main" id="{5E2745AC-C32C-435F-AB21-E6BBF83D79E7}"/>
                  </a:ext>
                </a:extLst>
              </p:cNvPr>
              <p:cNvSpPr txBox="1">
                <a:spLocks noRot="1" noChangeAspect="1" noMove="1" noResize="1" noEditPoints="1" noAdjustHandles="1" noChangeArrowheads="1" noChangeShapeType="1" noTextEdit="1"/>
              </p:cNvSpPr>
              <p:nvPr/>
            </p:nvSpPr>
            <p:spPr>
              <a:xfrm>
                <a:off x="390544" y="777196"/>
                <a:ext cx="8296256" cy="5731056"/>
              </a:xfrm>
              <a:prstGeom prst="rect">
                <a:avLst/>
              </a:prstGeom>
              <a:blipFill>
                <a:blip r:embed="rId3"/>
                <a:stretch>
                  <a:fillRect l="-1070" t="-662" r="-1223" b="-1325"/>
                </a:stretch>
              </a:blipFill>
            </p:spPr>
            <p:txBody>
              <a:bodyPr/>
              <a:lstStyle/>
              <a:p>
                <a:r>
                  <a:rPr lang="en-US">
                    <a:noFill/>
                  </a:rPr>
                  <a:t> </a:t>
                </a:r>
              </a:p>
            </p:txBody>
          </p:sp>
        </mc:Fallback>
      </mc:AlternateContent>
      <p:sp>
        <p:nvSpPr>
          <p:cNvPr id="3" name="矩形 4">
            <a:extLst>
              <a:ext uri="{FF2B5EF4-FFF2-40B4-BE49-F238E27FC236}">
                <a16:creationId xmlns:a16="http://schemas.microsoft.com/office/drawing/2014/main" id="{9E9C08CB-E3EA-F09F-B397-60294311E7A3}"/>
              </a:ext>
            </a:extLst>
          </p:cNvPr>
          <p:cNvSpPr/>
          <p:nvPr/>
        </p:nvSpPr>
        <p:spPr>
          <a:xfrm>
            <a:off x="0" y="6642383"/>
            <a:ext cx="7772400" cy="215444"/>
          </a:xfrm>
          <a:prstGeom prst="rect">
            <a:avLst/>
          </a:prstGeom>
        </p:spPr>
        <p:txBody>
          <a:bodyPr wrap="square">
            <a:spAutoFit/>
          </a:bodyPr>
          <a:lstStyle/>
          <a:p>
            <a:pPr algn="l"/>
            <a:r>
              <a:rPr lang="en-US" sz="800" i="0" dirty="0">
                <a:effectLst/>
                <a:latin typeface="Arial" panose="020B0604020202020204" pitchFamily="34" charset="0"/>
              </a:rPr>
              <a:t>“4.5.9 Internal Stability Analysis and Automated Correction for Energy Minima” </a:t>
            </a:r>
            <a:r>
              <a:rPr lang="en-US" sz="800" i="0" dirty="0">
                <a:effectLst/>
                <a:latin typeface="Arial" panose="020B0604020202020204" pitchFamily="34" charset="0"/>
                <a:hlinkClick r:id="rId4"/>
              </a:rPr>
              <a:t>https://manual.q-chem.com/5.2/Ch4.S5.SS9.html</a:t>
            </a:r>
            <a:r>
              <a:rPr lang="en-US" sz="800" i="0" dirty="0">
                <a:effectLst/>
                <a:latin typeface="Arial" panose="020B0604020202020204" pitchFamily="34" charset="0"/>
              </a:rPr>
              <a:t> (accessed on 3/26/23)</a:t>
            </a:r>
          </a:p>
        </p:txBody>
      </p:sp>
    </p:spTree>
    <p:extLst>
      <p:ext uri="{BB962C8B-B14F-4D97-AF65-F5344CB8AC3E}">
        <p14:creationId xmlns:p14="http://schemas.microsoft.com/office/powerpoint/2010/main" val="376818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/Practice/Week5/Exercise3</a:t>
            </a:r>
          </a:p>
          <a:p>
            <a:pPr marL="457200" indent="-457200">
              <a:buFont typeface="+mj-lt"/>
              <a:buAutoNum type="arabicPeriod"/>
            </a:pPr>
            <a:r>
              <a:rPr lang="en-US" altLang="zh-TW" dirty="0" err="1"/>
              <a:t>qsub</a:t>
            </a:r>
            <a:r>
              <a:rPr lang="en-US" altLang="zh-TW" dirty="0"/>
              <a:t> h2_stability.sub</a:t>
            </a:r>
          </a:p>
          <a:p>
            <a:pPr marL="457200" indent="-457200">
              <a:buFont typeface="+mj-lt"/>
              <a:buAutoNum type="arabicPeriod"/>
            </a:pPr>
            <a:r>
              <a:rPr lang="en-US" altLang="zh-TW" dirty="0" err="1"/>
              <a:t>qstat</a:t>
            </a:r>
            <a:r>
              <a:rPr lang="en-US" altLang="zh-TW" dirty="0"/>
              <a:t> -u ${USER}</a:t>
            </a:r>
          </a:p>
          <a:p>
            <a:pPr marL="457200" indent="-457200">
              <a:buFont typeface="+mj-lt"/>
              <a:buAutoNum type="arabicPeriod"/>
            </a:pPr>
            <a:r>
              <a:rPr lang="en-US" altLang="zh-TW" dirty="0"/>
              <a:t>Repeat 3 until the job is done</a:t>
            </a:r>
          </a:p>
          <a:p>
            <a:pPr marL="457200" indent="-457200">
              <a:buFont typeface="+mj-lt"/>
              <a:buAutoNum type="arabicPeriod"/>
            </a:pPr>
            <a:r>
              <a:rPr lang="en-US" altLang="zh-TW" dirty="0"/>
              <a:t>vi the output file and look for the stability analysis section</a:t>
            </a:r>
          </a:p>
          <a:p>
            <a:pPr marL="0" indent="0">
              <a:buNone/>
            </a:pPr>
            <a:endParaRPr lang="en-US"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Tree>
    <p:extLst>
      <p:ext uri="{BB962C8B-B14F-4D97-AF65-F5344CB8AC3E}">
        <p14:creationId xmlns:p14="http://schemas.microsoft.com/office/powerpoint/2010/main" val="1468775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Geometry optimization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569660"/>
          </a:xfrm>
          <a:prstGeom prst="rect">
            <a:avLst/>
          </a:prstGeom>
          <a:noFill/>
        </p:spPr>
        <p:txBody>
          <a:bodyPr wrap="square" rtlCol="0">
            <a:spAutoFit/>
          </a:bodyPr>
          <a:lstStyle/>
          <a:p>
            <a:pPr algn="just"/>
            <a:r>
              <a:rPr lang="en-US" altLang="zh-TW" sz="2400" dirty="0"/>
              <a:t>The goal of geometry optimization is to find a local minimum on the potential energy surface (PES). In the language of optimization, it is to minimize energy w.r.t nuclear coordinates. One method is Newton-Raphson method.</a:t>
            </a:r>
          </a:p>
        </p:txBody>
      </p:sp>
      <p:pic>
        <p:nvPicPr>
          <p:cNvPr id="18" name="圖片 17">
            <a:extLst>
              <a:ext uri="{FF2B5EF4-FFF2-40B4-BE49-F238E27FC236}">
                <a16:creationId xmlns:a16="http://schemas.microsoft.com/office/drawing/2014/main" id="{3F04DE7D-F855-4AAF-BE3D-47521F2AB220}"/>
              </a:ext>
            </a:extLst>
          </p:cNvPr>
          <p:cNvPicPr>
            <a:picLocks noChangeAspect="1"/>
          </p:cNvPicPr>
          <p:nvPr/>
        </p:nvPicPr>
        <p:blipFill rotWithShape="1">
          <a:blip r:embed="rId3"/>
          <a:srcRect t="7638"/>
          <a:stretch/>
        </p:blipFill>
        <p:spPr>
          <a:xfrm>
            <a:off x="558245" y="2351242"/>
            <a:ext cx="5296455" cy="700713"/>
          </a:xfrm>
          <a:prstGeom prst="rect">
            <a:avLst/>
          </a:prstGeom>
        </p:spPr>
      </p:pic>
      <p:pic>
        <p:nvPicPr>
          <p:cNvPr id="20" name="圖片 19">
            <a:extLst>
              <a:ext uri="{FF2B5EF4-FFF2-40B4-BE49-F238E27FC236}">
                <a16:creationId xmlns:a16="http://schemas.microsoft.com/office/drawing/2014/main" id="{A54AAB38-DF27-4174-8F83-95EAA8176964}"/>
              </a:ext>
            </a:extLst>
          </p:cNvPr>
          <p:cNvPicPr>
            <a:picLocks noChangeAspect="1"/>
          </p:cNvPicPr>
          <p:nvPr/>
        </p:nvPicPr>
        <p:blipFill>
          <a:blip r:embed="rId4"/>
          <a:stretch>
            <a:fillRect/>
          </a:stretch>
        </p:blipFill>
        <p:spPr>
          <a:xfrm>
            <a:off x="558245" y="3511553"/>
            <a:ext cx="6579155" cy="699270"/>
          </a:xfrm>
          <a:prstGeom prst="rect">
            <a:avLst/>
          </a:prstGeom>
        </p:spPr>
      </p:pic>
      <p:pic>
        <p:nvPicPr>
          <p:cNvPr id="23" name="圖片 22">
            <a:extLst>
              <a:ext uri="{FF2B5EF4-FFF2-40B4-BE49-F238E27FC236}">
                <a16:creationId xmlns:a16="http://schemas.microsoft.com/office/drawing/2014/main" id="{0EBDB332-6FBE-45AE-9DF0-246212FA8A4F}"/>
              </a:ext>
            </a:extLst>
          </p:cNvPr>
          <p:cNvPicPr>
            <a:picLocks noChangeAspect="1"/>
          </p:cNvPicPr>
          <p:nvPr/>
        </p:nvPicPr>
        <p:blipFill>
          <a:blip r:embed="rId5"/>
          <a:stretch>
            <a:fillRect/>
          </a:stretch>
        </p:blipFill>
        <p:spPr>
          <a:xfrm>
            <a:off x="558245" y="4670421"/>
            <a:ext cx="1467405" cy="722297"/>
          </a:xfrm>
          <a:prstGeom prst="rect">
            <a:avLst/>
          </a:prstGeom>
        </p:spPr>
      </p:pic>
      <p:pic>
        <p:nvPicPr>
          <p:cNvPr id="24" name="圖片 23">
            <a:extLst>
              <a:ext uri="{FF2B5EF4-FFF2-40B4-BE49-F238E27FC236}">
                <a16:creationId xmlns:a16="http://schemas.microsoft.com/office/drawing/2014/main" id="{B81527FB-82DA-47A8-BC67-952584B14874}"/>
              </a:ext>
            </a:extLst>
          </p:cNvPr>
          <p:cNvPicPr>
            <a:picLocks noChangeAspect="1"/>
          </p:cNvPicPr>
          <p:nvPr/>
        </p:nvPicPr>
        <p:blipFill>
          <a:blip r:embed="rId6"/>
          <a:stretch>
            <a:fillRect/>
          </a:stretch>
        </p:blipFill>
        <p:spPr>
          <a:xfrm>
            <a:off x="558245" y="5827222"/>
            <a:ext cx="3588305" cy="777885"/>
          </a:xfrm>
          <a:prstGeom prst="rect">
            <a:avLst/>
          </a:prstGeom>
        </p:spPr>
      </p:pic>
      <p:sp>
        <p:nvSpPr>
          <p:cNvPr id="25" name="TextBox 9">
            <a:extLst>
              <a:ext uri="{FF2B5EF4-FFF2-40B4-BE49-F238E27FC236}">
                <a16:creationId xmlns:a16="http://schemas.microsoft.com/office/drawing/2014/main" id="{BEB300A2-7B84-4E98-80B8-B70AADD9792F}"/>
              </a:ext>
            </a:extLst>
          </p:cNvPr>
          <p:cNvSpPr txBox="1"/>
          <p:nvPr/>
        </p:nvSpPr>
        <p:spPr>
          <a:xfrm>
            <a:off x="390544" y="3051955"/>
            <a:ext cx="8296256" cy="461665"/>
          </a:xfrm>
          <a:prstGeom prst="rect">
            <a:avLst/>
          </a:prstGeom>
          <a:noFill/>
        </p:spPr>
        <p:txBody>
          <a:bodyPr wrap="square" rtlCol="0">
            <a:spAutoFit/>
          </a:bodyPr>
          <a:lstStyle/>
          <a:p>
            <a:pPr algn="just"/>
            <a:r>
              <a:rPr lang="en-US" altLang="zh-TW" sz="2400" dirty="0"/>
              <a:t>At a minimum,</a:t>
            </a:r>
            <a:endParaRPr lang="en-US" sz="2400" dirty="0"/>
          </a:p>
        </p:txBody>
      </p:sp>
      <p:sp>
        <p:nvSpPr>
          <p:cNvPr id="27" name="TextBox 9">
            <a:extLst>
              <a:ext uri="{FF2B5EF4-FFF2-40B4-BE49-F238E27FC236}">
                <a16:creationId xmlns:a16="http://schemas.microsoft.com/office/drawing/2014/main" id="{3BE590A9-1DFE-4D6C-B037-18DC327F51FA}"/>
              </a:ext>
            </a:extLst>
          </p:cNvPr>
          <p:cNvSpPr txBox="1"/>
          <p:nvPr/>
        </p:nvSpPr>
        <p:spPr>
          <a:xfrm>
            <a:off x="387091" y="4208756"/>
            <a:ext cx="8296256" cy="461665"/>
          </a:xfrm>
          <a:prstGeom prst="rect">
            <a:avLst/>
          </a:prstGeom>
          <a:noFill/>
        </p:spPr>
        <p:txBody>
          <a:bodyPr wrap="square" rtlCol="0">
            <a:spAutoFit/>
          </a:bodyPr>
          <a:lstStyle/>
          <a:p>
            <a:pPr algn="just"/>
            <a:r>
              <a:rPr lang="en-US" altLang="zh-TW" sz="2400" dirty="0"/>
              <a:t>Hence, the step size is</a:t>
            </a:r>
            <a:endParaRPr lang="en-US" sz="2400" dirty="0"/>
          </a:p>
        </p:txBody>
      </p:sp>
      <p:sp>
        <p:nvSpPr>
          <p:cNvPr id="28" name="TextBox 9">
            <a:extLst>
              <a:ext uri="{FF2B5EF4-FFF2-40B4-BE49-F238E27FC236}">
                <a16:creationId xmlns:a16="http://schemas.microsoft.com/office/drawing/2014/main" id="{E58693BF-DE6C-45A9-AF76-D2A6F58DECC7}"/>
              </a:ext>
            </a:extLst>
          </p:cNvPr>
          <p:cNvSpPr txBox="1"/>
          <p:nvPr/>
        </p:nvSpPr>
        <p:spPr>
          <a:xfrm>
            <a:off x="387091" y="5365557"/>
            <a:ext cx="8296256" cy="461665"/>
          </a:xfrm>
          <a:prstGeom prst="rect">
            <a:avLst/>
          </a:prstGeom>
          <a:noFill/>
        </p:spPr>
        <p:txBody>
          <a:bodyPr wrap="square" rtlCol="0">
            <a:spAutoFit/>
          </a:bodyPr>
          <a:lstStyle/>
          <a:p>
            <a:pPr algn="just"/>
            <a:r>
              <a:rPr lang="en-US" altLang="zh-TW" sz="2400" dirty="0"/>
              <a:t>The updated step is</a:t>
            </a:r>
            <a:endParaRPr lang="en-US" sz="2400" dirty="0"/>
          </a:p>
        </p:txBody>
      </p:sp>
      <p:pic>
        <p:nvPicPr>
          <p:cNvPr id="2052" name="Picture 4" descr="Newton-Raphson Diagram 1, AS &amp; A Level Maths revision notes">
            <a:extLst>
              <a:ext uri="{FF2B5EF4-FFF2-40B4-BE49-F238E27FC236}">
                <a16:creationId xmlns:a16="http://schemas.microsoft.com/office/drawing/2014/main" id="{57959906-63B6-4DC9-81D5-CE69CE6A8A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258" t="8012" b="13238"/>
          <a:stretch/>
        </p:blipFill>
        <p:spPr bwMode="auto">
          <a:xfrm>
            <a:off x="4596567" y="4237024"/>
            <a:ext cx="4000501" cy="216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07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Geometry optimization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altLang="zh-TW" sz="2400" dirty="0"/>
              <a:t>Similar, we can optimize the energy of the system, which is a function of nuclear coordinates</a:t>
            </a:r>
            <a:endParaRPr lang="en-US" sz="2400" dirty="0"/>
          </a:p>
        </p:txBody>
      </p:sp>
      <p:sp>
        <p:nvSpPr>
          <p:cNvPr id="6" name="TextBox 9">
            <a:extLst>
              <a:ext uri="{FF2B5EF4-FFF2-40B4-BE49-F238E27FC236}">
                <a16:creationId xmlns:a16="http://schemas.microsoft.com/office/drawing/2014/main" id="{AFCD5C05-0888-CD3D-4AC3-CFA7B21C8337}"/>
              </a:ext>
            </a:extLst>
          </p:cNvPr>
          <p:cNvSpPr txBox="1"/>
          <p:nvPr/>
        </p:nvSpPr>
        <p:spPr>
          <a:xfrm>
            <a:off x="390544" y="2273886"/>
            <a:ext cx="8296256" cy="1200329"/>
          </a:xfrm>
          <a:prstGeom prst="rect">
            <a:avLst/>
          </a:prstGeom>
          <a:noFill/>
        </p:spPr>
        <p:txBody>
          <a:bodyPr wrap="square" rtlCol="0">
            <a:spAutoFit/>
          </a:bodyPr>
          <a:lstStyle/>
          <a:p>
            <a:pPr algn="just"/>
            <a:r>
              <a:rPr lang="en-US" sz="2400" dirty="0"/>
              <a:t>     is the energy at the initial coordinate,      is the transpose of the nuclear gradient vector,      is the step size of update,      </a:t>
            </a:r>
          </a:p>
          <a:p>
            <a:pPr algn="just"/>
            <a:r>
              <a:rPr lang="en-US" sz="2400" dirty="0"/>
              <a:t>     is the nuclear Hessian.</a:t>
            </a:r>
          </a:p>
        </p:txBody>
      </p:sp>
      <p:pic>
        <p:nvPicPr>
          <p:cNvPr id="3" name="圖片 2">
            <a:extLst>
              <a:ext uri="{FF2B5EF4-FFF2-40B4-BE49-F238E27FC236}">
                <a16:creationId xmlns:a16="http://schemas.microsoft.com/office/drawing/2014/main" id="{ADB1B073-748A-4CBA-9E4C-2B6B53E43D54}"/>
              </a:ext>
            </a:extLst>
          </p:cNvPr>
          <p:cNvPicPr>
            <a:picLocks noChangeAspect="1"/>
          </p:cNvPicPr>
          <p:nvPr/>
        </p:nvPicPr>
        <p:blipFill rotWithShape="1">
          <a:blip r:embed="rId3"/>
          <a:srcRect t="11240"/>
          <a:stretch/>
        </p:blipFill>
        <p:spPr>
          <a:xfrm>
            <a:off x="558244" y="1608193"/>
            <a:ext cx="4375706" cy="664182"/>
          </a:xfrm>
          <a:prstGeom prst="rect">
            <a:avLst/>
          </a:prstGeom>
        </p:spPr>
      </p:pic>
      <p:pic>
        <p:nvPicPr>
          <p:cNvPr id="12" name="圖片 11">
            <a:extLst>
              <a:ext uri="{FF2B5EF4-FFF2-40B4-BE49-F238E27FC236}">
                <a16:creationId xmlns:a16="http://schemas.microsoft.com/office/drawing/2014/main" id="{03A3082C-2E56-4B1A-8C3E-D02498FE71D0}"/>
              </a:ext>
            </a:extLst>
          </p:cNvPr>
          <p:cNvPicPr>
            <a:picLocks noChangeAspect="1"/>
          </p:cNvPicPr>
          <p:nvPr/>
        </p:nvPicPr>
        <p:blipFill rotWithShape="1">
          <a:blip r:embed="rId3"/>
          <a:srcRect l="14856" t="11240" r="76219" b="19372"/>
          <a:stretch/>
        </p:blipFill>
        <p:spPr>
          <a:xfrm>
            <a:off x="457200" y="2172628"/>
            <a:ext cx="390544" cy="519220"/>
          </a:xfrm>
          <a:prstGeom prst="rect">
            <a:avLst/>
          </a:prstGeom>
        </p:spPr>
      </p:pic>
      <p:pic>
        <p:nvPicPr>
          <p:cNvPr id="13" name="圖片 12">
            <a:extLst>
              <a:ext uri="{FF2B5EF4-FFF2-40B4-BE49-F238E27FC236}">
                <a16:creationId xmlns:a16="http://schemas.microsoft.com/office/drawing/2014/main" id="{79AD8FCF-033A-4D5A-A0E8-799590CC2C89}"/>
              </a:ext>
            </a:extLst>
          </p:cNvPr>
          <p:cNvPicPr>
            <a:picLocks noChangeAspect="1"/>
          </p:cNvPicPr>
          <p:nvPr/>
        </p:nvPicPr>
        <p:blipFill rotWithShape="1">
          <a:blip r:embed="rId3"/>
          <a:srcRect l="30257" t="11240" r="57483" b="19372"/>
          <a:stretch/>
        </p:blipFill>
        <p:spPr>
          <a:xfrm>
            <a:off x="5913408" y="2172627"/>
            <a:ext cx="536463" cy="519220"/>
          </a:xfrm>
          <a:prstGeom prst="rect">
            <a:avLst/>
          </a:prstGeom>
        </p:spPr>
      </p:pic>
      <p:pic>
        <p:nvPicPr>
          <p:cNvPr id="14" name="圖片 13">
            <a:extLst>
              <a:ext uri="{FF2B5EF4-FFF2-40B4-BE49-F238E27FC236}">
                <a16:creationId xmlns:a16="http://schemas.microsoft.com/office/drawing/2014/main" id="{DD9B692D-1691-44B5-89C6-AF5FF8CE34D2}"/>
              </a:ext>
            </a:extLst>
          </p:cNvPr>
          <p:cNvPicPr>
            <a:picLocks noChangeAspect="1"/>
          </p:cNvPicPr>
          <p:nvPr/>
        </p:nvPicPr>
        <p:blipFill rotWithShape="1">
          <a:blip r:embed="rId3"/>
          <a:srcRect l="42968" t="29261" r="45277" b="15542"/>
          <a:stretch/>
        </p:blipFill>
        <p:spPr>
          <a:xfrm>
            <a:off x="4572000" y="2691847"/>
            <a:ext cx="514350" cy="413036"/>
          </a:xfrm>
          <a:prstGeom prst="rect">
            <a:avLst/>
          </a:prstGeom>
        </p:spPr>
      </p:pic>
      <p:pic>
        <p:nvPicPr>
          <p:cNvPr id="15" name="圖片 14">
            <a:extLst>
              <a:ext uri="{FF2B5EF4-FFF2-40B4-BE49-F238E27FC236}">
                <a16:creationId xmlns:a16="http://schemas.microsoft.com/office/drawing/2014/main" id="{67B6DA50-8EC7-4FE8-AE67-0EACA7132A28}"/>
              </a:ext>
            </a:extLst>
          </p:cNvPr>
          <p:cNvPicPr>
            <a:picLocks noChangeAspect="1"/>
          </p:cNvPicPr>
          <p:nvPr/>
        </p:nvPicPr>
        <p:blipFill rotWithShape="1">
          <a:blip r:embed="rId3"/>
          <a:srcRect l="81450" t="29261" r="9843" b="15542"/>
          <a:stretch/>
        </p:blipFill>
        <p:spPr>
          <a:xfrm>
            <a:off x="466744" y="3061179"/>
            <a:ext cx="381000" cy="413036"/>
          </a:xfrm>
          <a:prstGeom prst="rect">
            <a:avLst/>
          </a:prstGeom>
        </p:spPr>
      </p:pic>
      <mc:AlternateContent xmlns:mc="http://schemas.openxmlformats.org/markup-compatibility/2006" xmlns:a14="http://schemas.microsoft.com/office/drawing/2010/main">
        <mc:Choice Requires="a14">
          <p:sp>
            <p:nvSpPr>
              <p:cNvPr id="18" name="TextBox 9">
                <a:extLst>
                  <a:ext uri="{FF2B5EF4-FFF2-40B4-BE49-F238E27FC236}">
                    <a16:creationId xmlns:a16="http://schemas.microsoft.com/office/drawing/2014/main" id="{64432531-7710-47B1-BA47-1BA1B0CEFC58}"/>
                  </a:ext>
                </a:extLst>
              </p:cNvPr>
              <p:cNvSpPr txBox="1"/>
              <p:nvPr/>
            </p:nvSpPr>
            <p:spPr>
              <a:xfrm>
                <a:off x="390544" y="5095784"/>
                <a:ext cx="8296256" cy="490199"/>
              </a:xfrm>
              <a:prstGeom prst="rect">
                <a:avLst/>
              </a:prstGeom>
              <a:noFill/>
            </p:spPr>
            <p:txBody>
              <a:bodyPr wrap="square" rtlCol="0">
                <a:spAutoFit/>
              </a:bodyPr>
              <a:lstStyle/>
              <a:p>
                <a:pPr algn="just"/>
                <a:r>
                  <a:rPr lang="en-US" altLang="zh-TW" sz="2400" dirty="0"/>
                  <a:t>This requires us to obtain three quantities: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𝐸</m:t>
                        </m:r>
                      </m:e>
                      <m:sub>
                        <m:r>
                          <a:rPr lang="en-US" altLang="zh-TW" sz="2400" b="0" i="1" smtClean="0">
                            <a:latin typeface="Cambria Math" panose="02040503050406030204" pitchFamily="18" charset="0"/>
                          </a:rPr>
                          <m:t>0</m:t>
                        </m:r>
                      </m:sub>
                    </m:sSub>
                  </m:oMath>
                </a14:m>
                <a:r>
                  <a:rPr lang="en-US" altLang="zh-TW" sz="2400" dirty="0"/>
                  <a:t>,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𝑔</m:t>
                        </m:r>
                      </m:e>
                      <m:sub>
                        <m:r>
                          <a:rPr lang="en-US" altLang="zh-TW" sz="2400" b="0" i="1" smtClean="0">
                            <a:latin typeface="Cambria Math" panose="02040503050406030204" pitchFamily="18" charset="0"/>
                          </a:rPr>
                          <m:t>𝑞</m:t>
                        </m:r>
                      </m:sub>
                    </m:sSub>
                  </m:oMath>
                </a14:m>
                <a:r>
                  <a:rPr lang="en-US" altLang="zh-TW" sz="2400" dirty="0"/>
                  <a:t>, and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𝐻</m:t>
                        </m:r>
                      </m:e>
                      <m:sub>
                        <m:r>
                          <a:rPr lang="en-US" altLang="zh-TW" sz="2400" b="0" i="1" smtClean="0">
                            <a:latin typeface="Cambria Math" panose="02040503050406030204" pitchFamily="18" charset="0"/>
                          </a:rPr>
                          <m:t>𝑞</m:t>
                        </m:r>
                      </m:sub>
                    </m:sSub>
                  </m:oMath>
                </a14:m>
                <a:r>
                  <a:rPr lang="en-US" altLang="zh-TW" sz="2400" dirty="0"/>
                  <a:t> </a:t>
                </a:r>
                <a:endParaRPr lang="en-US" sz="2400" dirty="0"/>
              </a:p>
            </p:txBody>
          </p:sp>
        </mc:Choice>
        <mc:Fallback xmlns="">
          <p:sp>
            <p:nvSpPr>
              <p:cNvPr id="18" name="TextBox 9">
                <a:extLst>
                  <a:ext uri="{FF2B5EF4-FFF2-40B4-BE49-F238E27FC236}">
                    <a16:creationId xmlns:a16="http://schemas.microsoft.com/office/drawing/2014/main" id="{64432531-7710-47B1-BA47-1BA1B0CEFC58}"/>
                  </a:ext>
                </a:extLst>
              </p:cNvPr>
              <p:cNvSpPr txBox="1">
                <a:spLocks noRot="1" noChangeAspect="1" noMove="1" noResize="1" noEditPoints="1" noAdjustHandles="1" noChangeArrowheads="1" noChangeShapeType="1" noTextEdit="1"/>
              </p:cNvSpPr>
              <p:nvPr/>
            </p:nvSpPr>
            <p:spPr>
              <a:xfrm>
                <a:off x="390544" y="5095784"/>
                <a:ext cx="8296256" cy="490199"/>
              </a:xfrm>
              <a:prstGeom prst="rect">
                <a:avLst/>
              </a:prstGeom>
              <a:blipFill>
                <a:blip r:embed="rId4"/>
                <a:stretch>
                  <a:fillRect l="-1102" t="-10000" b="-2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TextBox 9">
                <a:extLst>
                  <a:ext uri="{FF2B5EF4-FFF2-40B4-BE49-F238E27FC236}">
                    <a16:creationId xmlns:a16="http://schemas.microsoft.com/office/drawing/2014/main" id="{F733E77B-EBFE-44B8-860F-291648ACA7BA}"/>
                  </a:ext>
                </a:extLst>
              </p:cNvPr>
              <p:cNvSpPr txBox="1"/>
              <p:nvPr/>
            </p:nvSpPr>
            <p:spPr>
              <a:xfrm>
                <a:off x="390544" y="5585983"/>
                <a:ext cx="8296256" cy="830997"/>
              </a:xfrm>
              <a:prstGeom prst="rect">
                <a:avLst/>
              </a:prstGeom>
              <a:noFill/>
            </p:spPr>
            <p:txBody>
              <a:bodyPr wrap="square" rtlCol="0">
                <a:spAutoFit/>
              </a:bodyPr>
              <a:lstStyle/>
              <a:p>
                <a:pPr algn="just"/>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0</m:t>
                        </m:r>
                      </m:sub>
                    </m:sSub>
                  </m:oMath>
                </a14:m>
                <a:r>
                  <a:rPr lang="en-US" sz="2400" dirty="0"/>
                  <a:t> is trivial, which can be obtained by solving the HF/KS DFT</a:t>
                </a:r>
                <a:r>
                  <a:rPr lang="zh-TW" altLang="en-US" sz="2400" dirty="0"/>
                  <a:t> </a:t>
                </a:r>
                <a:r>
                  <a:rPr lang="en-US" altLang="zh-TW" sz="2400" dirty="0"/>
                  <a:t>equation.</a:t>
                </a:r>
                <a:endParaRPr lang="en-US" sz="2400" dirty="0"/>
              </a:p>
            </p:txBody>
          </p:sp>
        </mc:Choice>
        <mc:Fallback xmlns="">
          <p:sp>
            <p:nvSpPr>
              <p:cNvPr id="20" name="TextBox 9">
                <a:extLst>
                  <a:ext uri="{FF2B5EF4-FFF2-40B4-BE49-F238E27FC236}">
                    <a16:creationId xmlns:a16="http://schemas.microsoft.com/office/drawing/2014/main" id="{F733E77B-EBFE-44B8-860F-291648ACA7BA}"/>
                  </a:ext>
                </a:extLst>
              </p:cNvPr>
              <p:cNvSpPr txBox="1">
                <a:spLocks noRot="1" noChangeAspect="1" noMove="1" noResize="1" noEditPoints="1" noAdjustHandles="1" noChangeArrowheads="1" noChangeShapeType="1" noTextEdit="1"/>
              </p:cNvSpPr>
              <p:nvPr/>
            </p:nvSpPr>
            <p:spPr>
              <a:xfrm>
                <a:off x="390544" y="5585983"/>
                <a:ext cx="8296256" cy="830997"/>
              </a:xfrm>
              <a:prstGeom prst="rect">
                <a:avLst/>
              </a:prstGeom>
              <a:blipFill>
                <a:blip r:embed="rId5"/>
                <a:stretch>
                  <a:fillRect l="-1102" t="-5109" r="-1176" b="-16058"/>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DDB8109D-EACB-4C61-850C-45DD0179F930}"/>
              </a:ext>
            </a:extLst>
          </p:cNvPr>
          <p:cNvPicPr>
            <a:picLocks noChangeAspect="1"/>
          </p:cNvPicPr>
          <p:nvPr/>
        </p:nvPicPr>
        <p:blipFill>
          <a:blip r:embed="rId6"/>
          <a:stretch>
            <a:fillRect/>
          </a:stretch>
        </p:blipFill>
        <p:spPr>
          <a:xfrm>
            <a:off x="558244" y="4339151"/>
            <a:ext cx="4013756" cy="756633"/>
          </a:xfrm>
          <a:prstGeom prst="rect">
            <a:avLst/>
          </a:prstGeom>
        </p:spPr>
      </p:pic>
      <mc:AlternateContent xmlns:mc="http://schemas.openxmlformats.org/markup-compatibility/2006" xmlns:a14="http://schemas.microsoft.com/office/drawing/2010/main">
        <mc:Choice Requires="a14">
          <p:sp>
            <p:nvSpPr>
              <p:cNvPr id="21" name="TextBox 9">
                <a:extLst>
                  <a:ext uri="{FF2B5EF4-FFF2-40B4-BE49-F238E27FC236}">
                    <a16:creationId xmlns:a16="http://schemas.microsoft.com/office/drawing/2014/main" id="{C8759FD8-B2B4-4AC8-9536-19187F993D92}"/>
                  </a:ext>
                </a:extLst>
              </p:cNvPr>
              <p:cNvSpPr txBox="1"/>
              <p:nvPr/>
            </p:nvSpPr>
            <p:spPr>
              <a:xfrm>
                <a:off x="390544" y="3479620"/>
                <a:ext cx="8296256" cy="859531"/>
              </a:xfrm>
              <a:prstGeom prst="rect">
                <a:avLst/>
              </a:prstGeom>
              <a:noFill/>
            </p:spPr>
            <p:txBody>
              <a:bodyPr wrap="square" rtlCol="0">
                <a:spAutoFit/>
              </a:bodyPr>
              <a:lstStyle/>
              <a:p>
                <a:pPr algn="just"/>
                <a:r>
                  <a:rPr lang="en-US" sz="2400" dirty="0"/>
                  <a:t>The second-order term can be performed using the eigenvalues,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m:t>
                        </m:r>
                      </m:sub>
                    </m:sSub>
                  </m:oMath>
                </a14:m>
                <a:r>
                  <a:rPr lang="en-US" sz="2400" dirty="0"/>
                  <a:t>, and eigenvalues,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𝑖</m:t>
                        </m:r>
                      </m:sub>
                    </m:sSub>
                  </m:oMath>
                </a14:m>
                <a:r>
                  <a:rPr lang="en-US" sz="2400" dirty="0"/>
                  <a:t>, of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𝐻</m:t>
                        </m:r>
                      </m:e>
                      <m:sub>
                        <m:r>
                          <a:rPr lang="en-US" altLang="zh-TW" sz="2400" i="1">
                            <a:latin typeface="Cambria Math" panose="02040503050406030204" pitchFamily="18" charset="0"/>
                          </a:rPr>
                          <m:t>𝑞</m:t>
                        </m:r>
                      </m:sub>
                    </m:sSub>
                  </m:oMath>
                </a14:m>
                <a:r>
                  <a:rPr lang="en-US" altLang="zh-TW" sz="2400" dirty="0"/>
                  <a:t> </a:t>
                </a:r>
                <a:endParaRPr lang="en-US" sz="2400" dirty="0"/>
              </a:p>
            </p:txBody>
          </p:sp>
        </mc:Choice>
        <mc:Fallback xmlns="">
          <p:sp>
            <p:nvSpPr>
              <p:cNvPr id="21" name="TextBox 9">
                <a:extLst>
                  <a:ext uri="{FF2B5EF4-FFF2-40B4-BE49-F238E27FC236}">
                    <a16:creationId xmlns:a16="http://schemas.microsoft.com/office/drawing/2014/main" id="{C8759FD8-B2B4-4AC8-9536-19187F993D92}"/>
                  </a:ext>
                </a:extLst>
              </p:cNvPr>
              <p:cNvSpPr txBox="1">
                <a:spLocks noRot="1" noChangeAspect="1" noMove="1" noResize="1" noEditPoints="1" noAdjustHandles="1" noChangeArrowheads="1" noChangeShapeType="1" noTextEdit="1"/>
              </p:cNvSpPr>
              <p:nvPr/>
            </p:nvSpPr>
            <p:spPr>
              <a:xfrm>
                <a:off x="390544" y="3479620"/>
                <a:ext cx="8296256" cy="859531"/>
              </a:xfrm>
              <a:prstGeom prst="rect">
                <a:avLst/>
              </a:prstGeom>
              <a:blipFill>
                <a:blip r:embed="rId7"/>
                <a:stretch>
                  <a:fillRect l="-1102" t="-4965" r="-1176" b="-1205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16726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1835-382F-4677-F5CA-998C07FAB498}"/>
              </a:ext>
            </a:extLst>
          </p:cNvPr>
          <p:cNvSpPr>
            <a:spLocks noGrp="1"/>
          </p:cNvSpPr>
          <p:nvPr>
            <p:ph type="title"/>
          </p:nvPr>
        </p:nvSpPr>
        <p:spPr/>
        <p:txBody>
          <a:bodyPr/>
          <a:lstStyle/>
          <a:p>
            <a:r>
              <a:rPr lang="en-US" dirty="0"/>
              <a:t>Suggested reading</a:t>
            </a:r>
          </a:p>
        </p:txBody>
      </p:sp>
      <p:sp>
        <p:nvSpPr>
          <p:cNvPr id="3" name="Content Placeholder 2">
            <a:extLst>
              <a:ext uri="{FF2B5EF4-FFF2-40B4-BE49-F238E27FC236}">
                <a16:creationId xmlns:a16="http://schemas.microsoft.com/office/drawing/2014/main" id="{CD0A2716-0D24-092A-E39D-1943E30535B0}"/>
              </a:ext>
            </a:extLst>
          </p:cNvPr>
          <p:cNvSpPr>
            <a:spLocks noGrp="1"/>
          </p:cNvSpPr>
          <p:nvPr>
            <p:ph idx="1"/>
          </p:nvPr>
        </p:nvSpPr>
        <p:spPr/>
        <p:txBody>
          <a:bodyPr>
            <a:normAutofit/>
          </a:bodyPr>
          <a:lstStyle/>
          <a:p>
            <a:pPr marL="457200" indent="-457200">
              <a:buFont typeface="+mj-lt"/>
              <a:buAutoNum type="arabicPeriod"/>
            </a:pPr>
            <a:r>
              <a:rPr lang="en-US" dirty="0">
                <a:solidFill>
                  <a:srgbClr val="000000"/>
                </a:solidFill>
                <a:effectLst/>
                <a:ea typeface="Times New Roman" panose="02020603050405020304" pitchFamily="18" charset="0"/>
              </a:rPr>
              <a:t>Orca manual</a:t>
            </a:r>
          </a:p>
          <a:p>
            <a:pPr marL="457200" indent="-457200">
              <a:buFont typeface="+mj-lt"/>
              <a:buAutoNum type="arabicPeriod"/>
            </a:pPr>
            <a:r>
              <a:rPr lang="en-US" altLang="zh-TW" dirty="0" err="1"/>
              <a:t>Pople</a:t>
            </a:r>
            <a:r>
              <a:rPr lang="en-US" altLang="zh-TW" dirty="0"/>
              <a:t>, J. A.; Krishnan, R.; Schlegel, H. B.; Binkley, J. S. Derivative Studies in </a:t>
            </a:r>
            <a:r>
              <a:rPr lang="en-US" altLang="zh-TW" dirty="0" err="1"/>
              <a:t>Hartree-Fock</a:t>
            </a:r>
            <a:r>
              <a:rPr lang="en-US" altLang="zh-TW" dirty="0"/>
              <a:t> and </a:t>
            </a:r>
            <a:r>
              <a:rPr lang="en-US" altLang="zh-TW" dirty="0" err="1"/>
              <a:t>Møller-Plesset</a:t>
            </a:r>
            <a:r>
              <a:rPr lang="en-US" altLang="zh-TW" dirty="0"/>
              <a:t> Theories. </a:t>
            </a:r>
            <a:r>
              <a:rPr lang="en-US" altLang="zh-TW" i="1" dirty="0"/>
              <a:t>Int. J. Quant. Chem.</a:t>
            </a:r>
            <a:r>
              <a:rPr lang="en-US" altLang="zh-TW" dirty="0"/>
              <a:t> </a:t>
            </a:r>
            <a:r>
              <a:rPr lang="en-US" altLang="zh-TW" b="1" dirty="0"/>
              <a:t>1979</a:t>
            </a:r>
            <a:r>
              <a:rPr lang="en-US" altLang="zh-TW" dirty="0"/>
              <a:t>, </a:t>
            </a:r>
            <a:r>
              <a:rPr lang="en-US" altLang="zh-TW" i="1" dirty="0"/>
              <a:t>16</a:t>
            </a:r>
            <a:r>
              <a:rPr lang="en-US" altLang="zh-TW" dirty="0"/>
              <a:t> (S13), 225–241.</a:t>
            </a:r>
          </a:p>
          <a:p>
            <a:pPr marL="457200" indent="-457200">
              <a:buFont typeface="+mj-lt"/>
              <a:buAutoNum type="arabicPeriod"/>
            </a:pPr>
            <a:r>
              <a:rPr lang="en-US" sz="2400" dirty="0">
                <a:effectLst/>
              </a:rPr>
              <a:t>Yamaguchi, K.; Jensen, F.; Dorigo, A.; </a:t>
            </a:r>
            <a:r>
              <a:rPr lang="en-US" sz="2400" dirty="0" err="1">
                <a:effectLst/>
              </a:rPr>
              <a:t>Houk</a:t>
            </a:r>
            <a:r>
              <a:rPr lang="en-US" sz="2400" dirty="0">
                <a:effectLst/>
              </a:rPr>
              <a:t>, K. N. A Spin Correction Procedure for Unrestricted Hartree-</a:t>
            </a:r>
            <a:r>
              <a:rPr lang="en-US" sz="2400" dirty="0" err="1">
                <a:effectLst/>
              </a:rPr>
              <a:t>Fock</a:t>
            </a:r>
            <a:r>
              <a:rPr lang="en-US" sz="2400" dirty="0">
                <a:effectLst/>
              </a:rPr>
              <a:t> and </a:t>
            </a:r>
            <a:r>
              <a:rPr lang="en-US" sz="2400" dirty="0" err="1">
                <a:effectLst/>
              </a:rPr>
              <a:t>Møller-Plesset</a:t>
            </a:r>
            <a:r>
              <a:rPr lang="en-US" sz="2400" dirty="0">
                <a:effectLst/>
              </a:rPr>
              <a:t> Wavefunctions for Singlet Diradicals and Polyradicals. </a:t>
            </a:r>
            <a:r>
              <a:rPr lang="en-US" sz="2400" i="1" dirty="0">
                <a:effectLst/>
              </a:rPr>
              <a:t>Chemical Physics Letters</a:t>
            </a:r>
            <a:r>
              <a:rPr lang="en-US" sz="2400" dirty="0">
                <a:effectLst/>
              </a:rPr>
              <a:t> </a:t>
            </a:r>
            <a:r>
              <a:rPr lang="en-US" sz="2400" b="1" dirty="0">
                <a:effectLst/>
              </a:rPr>
              <a:t>1988</a:t>
            </a:r>
            <a:r>
              <a:rPr lang="en-US" sz="2400" dirty="0">
                <a:effectLst/>
              </a:rPr>
              <a:t>, </a:t>
            </a:r>
            <a:r>
              <a:rPr lang="en-US" sz="2400" i="1" dirty="0">
                <a:effectLst/>
              </a:rPr>
              <a:t>149</a:t>
            </a:r>
            <a:r>
              <a:rPr lang="en-US" sz="2400" dirty="0">
                <a:effectLst/>
              </a:rPr>
              <a:t> (5), 537–542. </a:t>
            </a:r>
          </a:p>
          <a:p>
            <a:pPr marL="457200" indent="-457200">
              <a:buFont typeface="+mj-lt"/>
              <a:buAutoNum type="arabicPeriod"/>
            </a:pPr>
            <a:endParaRPr lang="en-US" altLang="zh-TW" dirty="0"/>
          </a:p>
        </p:txBody>
      </p:sp>
      <p:sp>
        <p:nvSpPr>
          <p:cNvPr id="4" name="Slide Number Placeholder 3">
            <a:extLst>
              <a:ext uri="{FF2B5EF4-FFF2-40B4-BE49-F238E27FC236}">
                <a16:creationId xmlns:a16="http://schemas.microsoft.com/office/drawing/2014/main" id="{537C9141-92B4-F88E-8353-69DCFF6C926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246338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altLang="zh-TW" sz="2400" dirty="0"/>
              <a:t>How do we obtain the nuclear gradient of E(q)?</a:t>
            </a:r>
            <a:endParaRPr lang="en-US" sz="2400" dirty="0"/>
          </a:p>
        </p:txBody>
      </p:sp>
      <p:sp>
        <p:nvSpPr>
          <p:cNvPr id="18" name="TextBox 9">
            <a:extLst>
              <a:ext uri="{FF2B5EF4-FFF2-40B4-BE49-F238E27FC236}">
                <a16:creationId xmlns:a16="http://schemas.microsoft.com/office/drawing/2014/main" id="{64432531-7710-47B1-BA47-1BA1B0CEFC58}"/>
              </a:ext>
            </a:extLst>
          </p:cNvPr>
          <p:cNvSpPr txBox="1"/>
          <p:nvPr/>
        </p:nvSpPr>
        <p:spPr>
          <a:xfrm>
            <a:off x="390544" y="1247933"/>
            <a:ext cx="8296256" cy="461665"/>
          </a:xfrm>
          <a:prstGeom prst="rect">
            <a:avLst/>
          </a:prstGeom>
          <a:noFill/>
        </p:spPr>
        <p:txBody>
          <a:bodyPr wrap="square" rtlCol="0">
            <a:spAutoFit/>
          </a:bodyPr>
          <a:lstStyle/>
          <a:p>
            <a:pPr algn="just"/>
            <a:r>
              <a:rPr lang="en-US" altLang="zh-TW" sz="2400" dirty="0"/>
              <a:t>Recall that the HF equation for total energy is</a:t>
            </a:r>
            <a:endParaRPr lang="en-US" sz="2400" dirty="0"/>
          </a:p>
        </p:txBody>
      </p:sp>
      <p:sp>
        <p:nvSpPr>
          <p:cNvPr id="20" name="TextBox 9">
            <a:extLst>
              <a:ext uri="{FF2B5EF4-FFF2-40B4-BE49-F238E27FC236}">
                <a16:creationId xmlns:a16="http://schemas.microsoft.com/office/drawing/2014/main" id="{F733E77B-EBFE-44B8-860F-291648ACA7BA}"/>
              </a:ext>
            </a:extLst>
          </p:cNvPr>
          <p:cNvSpPr txBox="1"/>
          <p:nvPr/>
        </p:nvSpPr>
        <p:spPr>
          <a:xfrm>
            <a:off x="390544" y="2500246"/>
            <a:ext cx="8296256" cy="461665"/>
          </a:xfrm>
          <a:prstGeom prst="rect">
            <a:avLst/>
          </a:prstGeom>
          <a:noFill/>
        </p:spPr>
        <p:txBody>
          <a:bodyPr wrap="square" rtlCol="0">
            <a:spAutoFit/>
          </a:bodyPr>
          <a:lstStyle/>
          <a:p>
            <a:pPr algn="just"/>
            <a:r>
              <a:rPr lang="en-US" sz="2400" dirty="0"/>
              <a:t>Properties of the MO coefficients</a:t>
            </a:r>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pic>
        <p:nvPicPr>
          <p:cNvPr id="7" name="圖片 6">
            <a:extLst>
              <a:ext uri="{FF2B5EF4-FFF2-40B4-BE49-F238E27FC236}">
                <a16:creationId xmlns:a16="http://schemas.microsoft.com/office/drawing/2014/main" id="{9FDB5423-2220-4059-8E19-E80611E14A14}"/>
              </a:ext>
            </a:extLst>
          </p:cNvPr>
          <p:cNvPicPr>
            <a:picLocks noChangeAspect="1"/>
          </p:cNvPicPr>
          <p:nvPr/>
        </p:nvPicPr>
        <p:blipFill>
          <a:blip r:embed="rId3"/>
          <a:stretch>
            <a:fillRect/>
          </a:stretch>
        </p:blipFill>
        <p:spPr>
          <a:xfrm>
            <a:off x="558244" y="1716659"/>
            <a:ext cx="6863787" cy="768440"/>
          </a:xfrm>
          <a:prstGeom prst="rect">
            <a:avLst/>
          </a:prstGeom>
        </p:spPr>
      </p:pic>
      <p:pic>
        <p:nvPicPr>
          <p:cNvPr id="10" name="圖片 9">
            <a:extLst>
              <a:ext uri="{FF2B5EF4-FFF2-40B4-BE49-F238E27FC236}">
                <a16:creationId xmlns:a16="http://schemas.microsoft.com/office/drawing/2014/main" id="{CA44FBDB-BBDF-4610-BC71-9007132090B5}"/>
              </a:ext>
            </a:extLst>
          </p:cNvPr>
          <p:cNvPicPr>
            <a:picLocks noChangeAspect="1"/>
          </p:cNvPicPr>
          <p:nvPr/>
        </p:nvPicPr>
        <p:blipFill>
          <a:blip r:embed="rId4"/>
          <a:stretch>
            <a:fillRect/>
          </a:stretch>
        </p:blipFill>
        <p:spPr>
          <a:xfrm>
            <a:off x="558245" y="2961911"/>
            <a:ext cx="2275903" cy="817256"/>
          </a:xfrm>
          <a:prstGeom prst="rect">
            <a:avLst/>
          </a:prstGeom>
        </p:spPr>
      </p:pic>
      <p:pic>
        <p:nvPicPr>
          <p:cNvPr id="11" name="圖片 10">
            <a:extLst>
              <a:ext uri="{FF2B5EF4-FFF2-40B4-BE49-F238E27FC236}">
                <a16:creationId xmlns:a16="http://schemas.microsoft.com/office/drawing/2014/main" id="{31FE6BEF-F0CE-434C-95C6-418743E8C386}"/>
              </a:ext>
            </a:extLst>
          </p:cNvPr>
          <p:cNvPicPr>
            <a:picLocks noChangeAspect="1"/>
          </p:cNvPicPr>
          <p:nvPr/>
        </p:nvPicPr>
        <p:blipFill>
          <a:blip r:embed="rId5"/>
          <a:stretch>
            <a:fillRect/>
          </a:stretch>
        </p:blipFill>
        <p:spPr>
          <a:xfrm>
            <a:off x="3096223" y="3147042"/>
            <a:ext cx="2876310" cy="689230"/>
          </a:xfrm>
          <a:prstGeom prst="rect">
            <a:avLst/>
          </a:prstGeom>
        </p:spPr>
      </p:pic>
      <p:sp>
        <p:nvSpPr>
          <p:cNvPr id="17" name="文字方塊 16">
            <a:extLst>
              <a:ext uri="{FF2B5EF4-FFF2-40B4-BE49-F238E27FC236}">
                <a16:creationId xmlns:a16="http://schemas.microsoft.com/office/drawing/2014/main" id="{76891AA0-4C23-43D5-B7BE-BA0F226F88A9}"/>
              </a:ext>
            </a:extLst>
          </p:cNvPr>
          <p:cNvSpPr txBox="1"/>
          <p:nvPr/>
        </p:nvSpPr>
        <p:spPr>
          <a:xfrm>
            <a:off x="2766948" y="3202643"/>
            <a:ext cx="269626" cy="461665"/>
          </a:xfrm>
          <a:prstGeom prst="rect">
            <a:avLst/>
          </a:prstGeom>
          <a:noFill/>
        </p:spPr>
        <p:txBody>
          <a:bodyPr wrap="none" rtlCol="0">
            <a:spAutoFit/>
          </a:bodyPr>
          <a:lstStyle/>
          <a:p>
            <a:r>
              <a:rPr lang="en-US" altLang="zh-TW" sz="2400" dirty="0"/>
              <a:t>,</a:t>
            </a:r>
            <a:endParaRPr lang="zh-TW" altLang="en-US" sz="2400" dirty="0"/>
          </a:p>
        </p:txBody>
      </p:sp>
      <p:pic>
        <p:nvPicPr>
          <p:cNvPr id="19" name="圖片 18">
            <a:extLst>
              <a:ext uri="{FF2B5EF4-FFF2-40B4-BE49-F238E27FC236}">
                <a16:creationId xmlns:a16="http://schemas.microsoft.com/office/drawing/2014/main" id="{9B824699-8E31-4AB5-BCA0-AF729D3D7A4D}"/>
              </a:ext>
            </a:extLst>
          </p:cNvPr>
          <p:cNvPicPr>
            <a:picLocks noChangeAspect="1"/>
          </p:cNvPicPr>
          <p:nvPr/>
        </p:nvPicPr>
        <p:blipFill>
          <a:blip r:embed="rId6"/>
          <a:stretch>
            <a:fillRect/>
          </a:stretch>
        </p:blipFill>
        <p:spPr>
          <a:xfrm>
            <a:off x="558245" y="4280792"/>
            <a:ext cx="4013755" cy="752579"/>
          </a:xfrm>
          <a:prstGeom prst="rect">
            <a:avLst/>
          </a:prstGeom>
        </p:spPr>
      </p:pic>
      <p:sp>
        <p:nvSpPr>
          <p:cNvPr id="21" name="TextBox 9">
            <a:extLst>
              <a:ext uri="{FF2B5EF4-FFF2-40B4-BE49-F238E27FC236}">
                <a16:creationId xmlns:a16="http://schemas.microsoft.com/office/drawing/2014/main" id="{9FCE9C88-D40E-490C-977A-D5B9148BA3AB}"/>
              </a:ext>
            </a:extLst>
          </p:cNvPr>
          <p:cNvSpPr txBox="1"/>
          <p:nvPr/>
        </p:nvSpPr>
        <p:spPr>
          <a:xfrm>
            <a:off x="386250" y="3821198"/>
            <a:ext cx="8296256" cy="461665"/>
          </a:xfrm>
          <a:prstGeom prst="rect">
            <a:avLst/>
          </a:prstGeom>
          <a:noFill/>
        </p:spPr>
        <p:txBody>
          <a:bodyPr wrap="square" rtlCol="0">
            <a:spAutoFit/>
          </a:bodyPr>
          <a:lstStyle/>
          <a:p>
            <a:pPr algn="just"/>
            <a:r>
              <a:rPr lang="en-US" sz="2400" dirty="0"/>
              <a:t>And </a:t>
            </a:r>
            <a:r>
              <a:rPr lang="en-US" sz="2400" dirty="0" err="1"/>
              <a:t>Fock</a:t>
            </a:r>
            <a:r>
              <a:rPr lang="en-US" sz="2400" dirty="0"/>
              <a:t> matrix equation</a:t>
            </a:r>
          </a:p>
        </p:txBody>
      </p:sp>
    </p:spTree>
    <p:extLst>
      <p:ext uri="{BB962C8B-B14F-4D97-AF65-F5344CB8AC3E}">
        <p14:creationId xmlns:p14="http://schemas.microsoft.com/office/powerpoint/2010/main" val="51709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altLang="zh-TW" sz="2400" dirty="0"/>
              <a:t>How do we obtain the nuclear gradient of E(q)?</a:t>
            </a:r>
            <a:endParaRPr lang="en-US" sz="2400" dirty="0"/>
          </a:p>
        </p:txBody>
      </p:sp>
      <p:sp>
        <p:nvSpPr>
          <p:cNvPr id="18" name="TextBox 9">
            <a:extLst>
              <a:ext uri="{FF2B5EF4-FFF2-40B4-BE49-F238E27FC236}">
                <a16:creationId xmlns:a16="http://schemas.microsoft.com/office/drawing/2014/main" id="{64432531-7710-47B1-BA47-1BA1B0CEFC58}"/>
              </a:ext>
            </a:extLst>
          </p:cNvPr>
          <p:cNvSpPr txBox="1"/>
          <p:nvPr/>
        </p:nvSpPr>
        <p:spPr>
          <a:xfrm>
            <a:off x="390544" y="1247933"/>
            <a:ext cx="8296256" cy="461665"/>
          </a:xfrm>
          <a:prstGeom prst="rect">
            <a:avLst/>
          </a:prstGeom>
          <a:noFill/>
        </p:spPr>
        <p:txBody>
          <a:bodyPr wrap="square" rtlCol="0">
            <a:spAutoFit/>
          </a:bodyPr>
          <a:lstStyle/>
          <a:p>
            <a:pPr algn="just"/>
            <a:r>
              <a:rPr lang="en-US" altLang="zh-TW" sz="2400" dirty="0"/>
              <a:t>The first derivative with respect to the nuclear coordinate x</a:t>
            </a:r>
            <a:endParaRPr lang="en-US" sz="2400" dirty="0"/>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sp>
        <p:nvSpPr>
          <p:cNvPr id="21" name="TextBox 9">
            <a:extLst>
              <a:ext uri="{FF2B5EF4-FFF2-40B4-BE49-F238E27FC236}">
                <a16:creationId xmlns:a16="http://schemas.microsoft.com/office/drawing/2014/main" id="{9FCE9C88-D40E-490C-977A-D5B9148BA3AB}"/>
              </a:ext>
            </a:extLst>
          </p:cNvPr>
          <p:cNvSpPr txBox="1"/>
          <p:nvPr/>
        </p:nvSpPr>
        <p:spPr>
          <a:xfrm>
            <a:off x="386250" y="3251973"/>
            <a:ext cx="8296256" cy="830997"/>
          </a:xfrm>
          <a:prstGeom prst="rect">
            <a:avLst/>
          </a:prstGeom>
          <a:noFill/>
        </p:spPr>
        <p:txBody>
          <a:bodyPr wrap="square" rtlCol="0">
            <a:spAutoFit/>
          </a:bodyPr>
          <a:lstStyle/>
          <a:p>
            <a:pPr algn="just"/>
            <a:r>
              <a:rPr lang="en-US" sz="2400" dirty="0"/>
              <a:t>The first three terms involve the derivatives of some GFs and or coulombic terms, which are not hard to evaluate. </a:t>
            </a:r>
          </a:p>
        </p:txBody>
      </p:sp>
      <p:pic>
        <p:nvPicPr>
          <p:cNvPr id="3" name="圖片 2">
            <a:extLst>
              <a:ext uri="{FF2B5EF4-FFF2-40B4-BE49-F238E27FC236}">
                <a16:creationId xmlns:a16="http://schemas.microsoft.com/office/drawing/2014/main" id="{3C45B6FF-6BCE-409D-83A5-B55CFF64410E}"/>
              </a:ext>
            </a:extLst>
          </p:cNvPr>
          <p:cNvPicPr>
            <a:picLocks noChangeAspect="1"/>
          </p:cNvPicPr>
          <p:nvPr/>
        </p:nvPicPr>
        <p:blipFill>
          <a:blip r:embed="rId3"/>
          <a:stretch>
            <a:fillRect/>
          </a:stretch>
        </p:blipFill>
        <p:spPr>
          <a:xfrm>
            <a:off x="558245" y="1730245"/>
            <a:ext cx="8124261" cy="1521728"/>
          </a:xfrm>
          <a:prstGeom prst="rect">
            <a:avLst/>
          </a:prstGeom>
        </p:spPr>
      </p:pic>
      <p:sp>
        <p:nvSpPr>
          <p:cNvPr id="4" name="矩形 3">
            <a:extLst>
              <a:ext uri="{FF2B5EF4-FFF2-40B4-BE49-F238E27FC236}">
                <a16:creationId xmlns:a16="http://schemas.microsoft.com/office/drawing/2014/main" id="{EA3D0157-4F15-4208-B024-E5CF3C364B2A}"/>
              </a:ext>
            </a:extLst>
          </p:cNvPr>
          <p:cNvSpPr/>
          <p:nvPr/>
        </p:nvSpPr>
        <p:spPr>
          <a:xfrm>
            <a:off x="386250" y="4082970"/>
            <a:ext cx="8296256" cy="830997"/>
          </a:xfrm>
          <a:prstGeom prst="rect">
            <a:avLst/>
          </a:prstGeom>
        </p:spPr>
        <p:txBody>
          <a:bodyPr wrap="square">
            <a:spAutoFit/>
          </a:bodyPr>
          <a:lstStyle/>
          <a:p>
            <a:r>
              <a:rPr lang="en-US" altLang="zh-TW" sz="2400" dirty="0"/>
              <a:t>However, the derivatives of the density matrix are hard to evaluate.</a:t>
            </a:r>
            <a:endParaRPr lang="zh-TW" altLang="en-US" sz="2400" dirty="0"/>
          </a:p>
        </p:txBody>
      </p:sp>
    </p:spTree>
    <p:extLst>
      <p:ext uri="{BB962C8B-B14F-4D97-AF65-F5344CB8AC3E}">
        <p14:creationId xmlns:p14="http://schemas.microsoft.com/office/powerpoint/2010/main" val="1917334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3488365"/>
            <a:ext cx="8296256" cy="461665"/>
          </a:xfrm>
          <a:prstGeom prst="rect">
            <a:avLst/>
          </a:prstGeom>
          <a:noFill/>
        </p:spPr>
        <p:txBody>
          <a:bodyPr wrap="square" rtlCol="0">
            <a:spAutoFit/>
          </a:bodyPr>
          <a:lstStyle/>
          <a:p>
            <a:pPr algn="just"/>
            <a:r>
              <a:rPr lang="en-US" sz="2400" dirty="0"/>
              <a:t>because of the </a:t>
            </a:r>
            <a:r>
              <a:rPr lang="en-US" sz="2400" dirty="0" err="1"/>
              <a:t>Fock</a:t>
            </a:r>
            <a:r>
              <a:rPr lang="en-US" sz="2400" dirty="0"/>
              <a:t> equation</a:t>
            </a:r>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pic>
        <p:nvPicPr>
          <p:cNvPr id="23" name="圖片 22">
            <a:extLst>
              <a:ext uri="{FF2B5EF4-FFF2-40B4-BE49-F238E27FC236}">
                <a16:creationId xmlns:a16="http://schemas.microsoft.com/office/drawing/2014/main" id="{30DFB293-9DE9-421A-8DF5-2E4E1EF2D879}"/>
              </a:ext>
            </a:extLst>
          </p:cNvPr>
          <p:cNvPicPr>
            <a:picLocks noChangeAspect="1"/>
          </p:cNvPicPr>
          <p:nvPr/>
        </p:nvPicPr>
        <p:blipFill>
          <a:blip r:embed="rId3"/>
          <a:stretch>
            <a:fillRect/>
          </a:stretch>
        </p:blipFill>
        <p:spPr>
          <a:xfrm>
            <a:off x="4572000" y="3488365"/>
            <a:ext cx="3215102" cy="602832"/>
          </a:xfrm>
          <a:prstGeom prst="rect">
            <a:avLst/>
          </a:prstGeom>
        </p:spPr>
      </p:pic>
      <p:sp>
        <p:nvSpPr>
          <p:cNvPr id="28" name="矩形 27">
            <a:extLst>
              <a:ext uri="{FF2B5EF4-FFF2-40B4-BE49-F238E27FC236}">
                <a16:creationId xmlns:a16="http://schemas.microsoft.com/office/drawing/2014/main" id="{CEC9B6B4-E5A6-4525-8606-3625E7392905}"/>
              </a:ext>
            </a:extLst>
          </p:cNvPr>
          <p:cNvSpPr/>
          <p:nvPr/>
        </p:nvSpPr>
        <p:spPr>
          <a:xfrm>
            <a:off x="386250" y="777196"/>
            <a:ext cx="8296256" cy="461665"/>
          </a:xfrm>
          <a:prstGeom prst="rect">
            <a:avLst/>
          </a:prstGeom>
        </p:spPr>
        <p:txBody>
          <a:bodyPr wrap="square">
            <a:spAutoFit/>
          </a:bodyPr>
          <a:lstStyle/>
          <a:p>
            <a:r>
              <a:rPr lang="en-US" altLang="zh-TW" sz="2400" dirty="0"/>
              <a:t>Luckily, if we expand them and observe</a:t>
            </a:r>
            <a:endParaRPr lang="zh-TW" altLang="en-US" sz="2400" dirty="0"/>
          </a:p>
        </p:txBody>
      </p:sp>
      <p:pic>
        <p:nvPicPr>
          <p:cNvPr id="29" name="圖片 28">
            <a:extLst>
              <a:ext uri="{FF2B5EF4-FFF2-40B4-BE49-F238E27FC236}">
                <a16:creationId xmlns:a16="http://schemas.microsoft.com/office/drawing/2014/main" id="{D6620C21-0604-407E-BFC9-6D98E5175133}"/>
              </a:ext>
            </a:extLst>
          </p:cNvPr>
          <p:cNvPicPr>
            <a:picLocks noChangeAspect="1"/>
          </p:cNvPicPr>
          <p:nvPr/>
        </p:nvPicPr>
        <p:blipFill>
          <a:blip r:embed="rId4"/>
          <a:stretch>
            <a:fillRect/>
          </a:stretch>
        </p:blipFill>
        <p:spPr>
          <a:xfrm>
            <a:off x="558245" y="1238861"/>
            <a:ext cx="8296256" cy="700538"/>
          </a:xfrm>
          <a:prstGeom prst="rect">
            <a:avLst/>
          </a:prstGeom>
        </p:spPr>
      </p:pic>
      <p:pic>
        <p:nvPicPr>
          <p:cNvPr id="30" name="圖片 29">
            <a:extLst>
              <a:ext uri="{FF2B5EF4-FFF2-40B4-BE49-F238E27FC236}">
                <a16:creationId xmlns:a16="http://schemas.microsoft.com/office/drawing/2014/main" id="{6D1F879E-E01D-467D-BE2E-29E287214A39}"/>
              </a:ext>
            </a:extLst>
          </p:cNvPr>
          <p:cNvPicPr>
            <a:picLocks noChangeAspect="1"/>
          </p:cNvPicPr>
          <p:nvPr/>
        </p:nvPicPr>
        <p:blipFill>
          <a:blip r:embed="rId5"/>
          <a:stretch>
            <a:fillRect/>
          </a:stretch>
        </p:blipFill>
        <p:spPr>
          <a:xfrm>
            <a:off x="2314937" y="1949526"/>
            <a:ext cx="5254906" cy="737977"/>
          </a:xfrm>
          <a:prstGeom prst="rect">
            <a:avLst/>
          </a:prstGeom>
        </p:spPr>
      </p:pic>
      <p:pic>
        <p:nvPicPr>
          <p:cNvPr id="12" name="圖片 11">
            <a:extLst>
              <a:ext uri="{FF2B5EF4-FFF2-40B4-BE49-F238E27FC236}">
                <a16:creationId xmlns:a16="http://schemas.microsoft.com/office/drawing/2014/main" id="{501D2A46-BD0C-449B-B1C1-7B7BE1643ACC}"/>
              </a:ext>
            </a:extLst>
          </p:cNvPr>
          <p:cNvPicPr>
            <a:picLocks noChangeAspect="1"/>
          </p:cNvPicPr>
          <p:nvPr/>
        </p:nvPicPr>
        <p:blipFill>
          <a:blip r:embed="rId6"/>
          <a:stretch>
            <a:fillRect/>
          </a:stretch>
        </p:blipFill>
        <p:spPr>
          <a:xfrm>
            <a:off x="2314936" y="2692783"/>
            <a:ext cx="5449313" cy="795582"/>
          </a:xfrm>
          <a:prstGeom prst="rect">
            <a:avLst/>
          </a:prstGeom>
        </p:spPr>
      </p:pic>
      <p:pic>
        <p:nvPicPr>
          <p:cNvPr id="13" name="圖片 12">
            <a:extLst>
              <a:ext uri="{FF2B5EF4-FFF2-40B4-BE49-F238E27FC236}">
                <a16:creationId xmlns:a16="http://schemas.microsoft.com/office/drawing/2014/main" id="{098CF589-8727-4B61-8E59-CC8F12C8AC0E}"/>
              </a:ext>
            </a:extLst>
          </p:cNvPr>
          <p:cNvPicPr>
            <a:picLocks noChangeAspect="1"/>
          </p:cNvPicPr>
          <p:nvPr/>
        </p:nvPicPr>
        <p:blipFill>
          <a:blip r:embed="rId7"/>
          <a:stretch>
            <a:fillRect/>
          </a:stretch>
        </p:blipFill>
        <p:spPr>
          <a:xfrm>
            <a:off x="558245" y="5187562"/>
            <a:ext cx="6919001" cy="863154"/>
          </a:xfrm>
          <a:prstGeom prst="rect">
            <a:avLst/>
          </a:prstGeom>
        </p:spPr>
      </p:pic>
      <p:sp>
        <p:nvSpPr>
          <p:cNvPr id="31" name="TextBox 9">
            <a:extLst>
              <a:ext uri="{FF2B5EF4-FFF2-40B4-BE49-F238E27FC236}">
                <a16:creationId xmlns:a16="http://schemas.microsoft.com/office/drawing/2014/main" id="{CCC8BFF9-F25F-46C3-AF86-E84579436B6E}"/>
              </a:ext>
            </a:extLst>
          </p:cNvPr>
          <p:cNvSpPr txBox="1"/>
          <p:nvPr/>
        </p:nvSpPr>
        <p:spPr>
          <a:xfrm>
            <a:off x="386250" y="4080575"/>
            <a:ext cx="8296256" cy="830997"/>
          </a:xfrm>
          <a:prstGeom prst="rect">
            <a:avLst/>
          </a:prstGeom>
          <a:noFill/>
        </p:spPr>
        <p:txBody>
          <a:bodyPr wrap="square" rtlCol="0">
            <a:spAutoFit/>
          </a:bodyPr>
          <a:lstStyle/>
          <a:p>
            <a:pPr algn="just"/>
            <a:r>
              <a:rPr lang="en-US" sz="2400" dirty="0"/>
              <a:t>Furthermore, if we differentiate the orthonormality equation by the chain rule, we obtain an expression for </a:t>
            </a:r>
          </a:p>
        </p:txBody>
      </p:sp>
      <p:pic>
        <p:nvPicPr>
          <p:cNvPr id="14" name="圖片 13">
            <a:extLst>
              <a:ext uri="{FF2B5EF4-FFF2-40B4-BE49-F238E27FC236}">
                <a16:creationId xmlns:a16="http://schemas.microsoft.com/office/drawing/2014/main" id="{75796AF7-5BCF-4B7B-8E27-79B3D793C984}"/>
              </a:ext>
            </a:extLst>
          </p:cNvPr>
          <p:cNvPicPr>
            <a:picLocks noChangeAspect="1"/>
          </p:cNvPicPr>
          <p:nvPr/>
        </p:nvPicPr>
        <p:blipFill rotWithShape="1">
          <a:blip r:embed="rId6"/>
          <a:srcRect l="19695" r="66430"/>
          <a:stretch/>
        </p:blipFill>
        <p:spPr>
          <a:xfrm>
            <a:off x="6687649" y="4443588"/>
            <a:ext cx="584115" cy="614608"/>
          </a:xfrm>
          <a:prstGeom prst="rect">
            <a:avLst/>
          </a:prstGeom>
        </p:spPr>
      </p:pic>
    </p:spTree>
    <p:extLst>
      <p:ext uri="{BB962C8B-B14F-4D97-AF65-F5344CB8AC3E}">
        <p14:creationId xmlns:p14="http://schemas.microsoft.com/office/powerpoint/2010/main" val="2957651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Hence, the nuclear first derivation of the HF equation is</a:t>
            </a:r>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sp>
        <p:nvSpPr>
          <p:cNvPr id="21" name="TextBox 9">
            <a:extLst>
              <a:ext uri="{FF2B5EF4-FFF2-40B4-BE49-F238E27FC236}">
                <a16:creationId xmlns:a16="http://schemas.microsoft.com/office/drawing/2014/main" id="{9FCE9C88-D40E-490C-977A-D5B9148BA3AB}"/>
              </a:ext>
            </a:extLst>
          </p:cNvPr>
          <p:cNvSpPr txBox="1"/>
          <p:nvPr/>
        </p:nvSpPr>
        <p:spPr>
          <a:xfrm>
            <a:off x="386250" y="2720881"/>
            <a:ext cx="8296256" cy="830997"/>
          </a:xfrm>
          <a:prstGeom prst="rect">
            <a:avLst/>
          </a:prstGeom>
          <a:noFill/>
        </p:spPr>
        <p:txBody>
          <a:bodyPr wrap="square" rtlCol="0">
            <a:spAutoFit/>
          </a:bodyPr>
          <a:lstStyle/>
          <a:p>
            <a:pPr algn="just"/>
            <a:r>
              <a:rPr lang="en-US" sz="2400" dirty="0"/>
              <a:t>where				is the “energy-weighted density matrix”</a:t>
            </a:r>
          </a:p>
        </p:txBody>
      </p:sp>
      <p:pic>
        <p:nvPicPr>
          <p:cNvPr id="10" name="圖片 9">
            <a:extLst>
              <a:ext uri="{FF2B5EF4-FFF2-40B4-BE49-F238E27FC236}">
                <a16:creationId xmlns:a16="http://schemas.microsoft.com/office/drawing/2014/main" id="{80B65301-E82F-4AEC-98D7-8BE0C89FC9FC}"/>
              </a:ext>
            </a:extLst>
          </p:cNvPr>
          <p:cNvPicPr>
            <a:picLocks noChangeAspect="1"/>
          </p:cNvPicPr>
          <p:nvPr/>
        </p:nvPicPr>
        <p:blipFill>
          <a:blip r:embed="rId3"/>
          <a:stretch>
            <a:fillRect/>
          </a:stretch>
        </p:blipFill>
        <p:spPr>
          <a:xfrm>
            <a:off x="558245" y="1249252"/>
            <a:ext cx="7673050" cy="1446045"/>
          </a:xfrm>
          <a:prstGeom prst="rect">
            <a:avLst/>
          </a:prstGeom>
        </p:spPr>
      </p:pic>
      <p:pic>
        <p:nvPicPr>
          <p:cNvPr id="11" name="圖片 10">
            <a:extLst>
              <a:ext uri="{FF2B5EF4-FFF2-40B4-BE49-F238E27FC236}">
                <a16:creationId xmlns:a16="http://schemas.microsoft.com/office/drawing/2014/main" id="{ECFB957C-0E2B-46A3-8763-22549AEA0F15}"/>
              </a:ext>
            </a:extLst>
          </p:cNvPr>
          <p:cNvPicPr>
            <a:picLocks noChangeAspect="1"/>
          </p:cNvPicPr>
          <p:nvPr/>
        </p:nvPicPr>
        <p:blipFill>
          <a:blip r:embed="rId4"/>
          <a:stretch>
            <a:fillRect/>
          </a:stretch>
        </p:blipFill>
        <p:spPr>
          <a:xfrm>
            <a:off x="1464918" y="2766004"/>
            <a:ext cx="2531730" cy="630349"/>
          </a:xfrm>
          <a:prstGeom prst="rect">
            <a:avLst/>
          </a:prstGeom>
        </p:spPr>
      </p:pic>
    </p:spTree>
    <p:extLst>
      <p:ext uri="{BB962C8B-B14F-4D97-AF65-F5344CB8AC3E}">
        <p14:creationId xmlns:p14="http://schemas.microsoft.com/office/powerpoint/2010/main" val="170260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Nuclear gradient</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sz="2400" dirty="0"/>
              <a:t>Unfortunately, we can’t avoid solving for the derivative of the density matrix for the second derivative.</a:t>
            </a:r>
          </a:p>
        </p:txBody>
      </p:sp>
      <p:sp>
        <p:nvSpPr>
          <p:cNvPr id="5" name="矩形 4">
            <a:extLst>
              <a:ext uri="{FF2B5EF4-FFF2-40B4-BE49-F238E27FC236}">
                <a16:creationId xmlns:a16="http://schemas.microsoft.com/office/drawing/2014/main" id="{E2930F7C-666D-4A8B-AF8D-F0DAE1D4F269}"/>
              </a:ext>
            </a:extLst>
          </p:cNvPr>
          <p:cNvSpPr/>
          <p:nvPr/>
        </p:nvSpPr>
        <p:spPr>
          <a:xfrm>
            <a:off x="0" y="6519446"/>
            <a:ext cx="4085863" cy="33855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pic>
        <p:nvPicPr>
          <p:cNvPr id="4" name="圖片 3">
            <a:extLst>
              <a:ext uri="{FF2B5EF4-FFF2-40B4-BE49-F238E27FC236}">
                <a16:creationId xmlns:a16="http://schemas.microsoft.com/office/drawing/2014/main" id="{B12944CC-F1FE-4C06-BA06-BD8A5AD6D401}"/>
              </a:ext>
            </a:extLst>
          </p:cNvPr>
          <p:cNvPicPr>
            <a:picLocks noChangeAspect="1"/>
          </p:cNvPicPr>
          <p:nvPr/>
        </p:nvPicPr>
        <p:blipFill>
          <a:blip r:embed="rId3"/>
          <a:stretch>
            <a:fillRect/>
          </a:stretch>
        </p:blipFill>
        <p:spPr>
          <a:xfrm>
            <a:off x="558245" y="1618984"/>
            <a:ext cx="8128555" cy="2444835"/>
          </a:xfrm>
          <a:prstGeom prst="rect">
            <a:avLst/>
          </a:prstGeom>
        </p:spPr>
      </p:pic>
      <p:sp>
        <p:nvSpPr>
          <p:cNvPr id="13" name="TextBox 9">
            <a:extLst>
              <a:ext uri="{FF2B5EF4-FFF2-40B4-BE49-F238E27FC236}">
                <a16:creationId xmlns:a16="http://schemas.microsoft.com/office/drawing/2014/main" id="{E52943FD-7AC0-4EDA-BCEA-12F941AF1923}"/>
              </a:ext>
            </a:extLst>
          </p:cNvPr>
          <p:cNvSpPr txBox="1"/>
          <p:nvPr/>
        </p:nvSpPr>
        <p:spPr>
          <a:xfrm>
            <a:off x="390544" y="4074610"/>
            <a:ext cx="8296256" cy="1200329"/>
          </a:xfrm>
          <a:prstGeom prst="rect">
            <a:avLst/>
          </a:prstGeom>
          <a:noFill/>
        </p:spPr>
        <p:txBody>
          <a:bodyPr wrap="square" rtlCol="0">
            <a:spAutoFit/>
          </a:bodyPr>
          <a:lstStyle/>
          <a:p>
            <a:pPr algn="just"/>
            <a:r>
              <a:rPr lang="en-US" sz="2400" dirty="0"/>
              <a:t>The derivatives of the density matrix can be accomplished by the coupled-perturbed HF theory, which is too costly to evaluate for the purpose of geometry optimization.</a:t>
            </a:r>
          </a:p>
        </p:txBody>
      </p:sp>
    </p:spTree>
    <p:extLst>
      <p:ext uri="{BB962C8B-B14F-4D97-AF65-F5344CB8AC3E}">
        <p14:creationId xmlns:p14="http://schemas.microsoft.com/office/powerpoint/2010/main" val="2207602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Guess Hessian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sz="2400" dirty="0"/>
              <a:t>Instead, for geometry optimization using the Newton-Raphson method, guessed Hessian matrices will be used.</a:t>
            </a:r>
          </a:p>
        </p:txBody>
      </p:sp>
      <p:pic>
        <p:nvPicPr>
          <p:cNvPr id="3" name="圖片 2">
            <a:extLst>
              <a:ext uri="{FF2B5EF4-FFF2-40B4-BE49-F238E27FC236}">
                <a16:creationId xmlns:a16="http://schemas.microsoft.com/office/drawing/2014/main" id="{69D52E24-BBF4-42E1-8A14-D4D06AB35EDC}"/>
              </a:ext>
            </a:extLst>
          </p:cNvPr>
          <p:cNvPicPr>
            <a:picLocks noChangeAspect="1"/>
          </p:cNvPicPr>
          <p:nvPr/>
        </p:nvPicPr>
        <p:blipFill>
          <a:blip r:embed="rId3"/>
          <a:stretch>
            <a:fillRect/>
          </a:stretch>
        </p:blipFill>
        <p:spPr>
          <a:xfrm>
            <a:off x="558244" y="1608193"/>
            <a:ext cx="7766606" cy="5081407"/>
          </a:xfrm>
          <a:prstGeom prst="rect">
            <a:avLst/>
          </a:prstGeom>
        </p:spPr>
      </p:pic>
    </p:spTree>
    <p:extLst>
      <p:ext uri="{BB962C8B-B14F-4D97-AF65-F5344CB8AC3E}">
        <p14:creationId xmlns:p14="http://schemas.microsoft.com/office/powerpoint/2010/main" val="2463179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Geometry optimization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5262979"/>
          </a:xfrm>
          <a:prstGeom prst="rect">
            <a:avLst/>
          </a:prstGeom>
          <a:noFill/>
        </p:spPr>
        <p:txBody>
          <a:bodyPr wrap="square" rtlCol="0">
            <a:spAutoFit/>
          </a:bodyPr>
          <a:lstStyle/>
          <a:p>
            <a:pPr marL="457200" indent="-457200" algn="just">
              <a:buFont typeface="+mj-lt"/>
              <a:buAutoNum type="arabicPeriod"/>
            </a:pPr>
            <a:r>
              <a:rPr lang="en-US" sz="2400" dirty="0"/>
              <a:t>Convert SI units to atomic units (Å to Bohr)</a:t>
            </a:r>
          </a:p>
          <a:p>
            <a:pPr marL="457200" indent="-457200" algn="just">
              <a:buFont typeface="+mj-lt"/>
              <a:buAutoNum type="arabicPeriod"/>
            </a:pPr>
            <a:r>
              <a:rPr lang="en-US" sz="2400" dirty="0"/>
              <a:t>Convert cartesian to internal coordinates (Z-matrix)</a:t>
            </a:r>
          </a:p>
          <a:p>
            <a:pPr marL="457200" indent="-457200" algn="just">
              <a:buFont typeface="+mj-lt"/>
              <a:buAutoNum type="arabicPeriod"/>
            </a:pPr>
            <a:r>
              <a:rPr lang="en-US" altLang="zh-TW" sz="2400" dirty="0"/>
              <a:t>Form a guess Hessian in internal coordinates</a:t>
            </a:r>
          </a:p>
          <a:p>
            <a:pPr marL="457200" indent="-457200" algn="just">
              <a:buFont typeface="+mj-lt"/>
              <a:buAutoNum type="arabicPeriod"/>
            </a:pPr>
            <a:r>
              <a:rPr lang="en-US" altLang="zh-TW" sz="2400" dirty="0"/>
              <a:t>Converge SCF at the current internal coordinates</a:t>
            </a:r>
          </a:p>
          <a:p>
            <a:pPr marL="457200" indent="-457200" algn="just">
              <a:buFont typeface="+mj-lt"/>
              <a:buAutoNum type="arabicPeriod"/>
            </a:pPr>
            <a:r>
              <a:rPr lang="en-US" altLang="zh-TW" sz="2400" dirty="0"/>
              <a:t>Calculate the gradient of energy (force) using the equation just described.</a:t>
            </a:r>
          </a:p>
          <a:p>
            <a:pPr marL="457200" indent="-457200" algn="just">
              <a:buFont typeface="+mj-lt"/>
              <a:buAutoNum type="arabicPeriod"/>
            </a:pPr>
            <a:r>
              <a:rPr lang="en-US" altLang="zh-TW" sz="2400" dirty="0"/>
              <a:t>Convert the cartesian gradient into internal gradient</a:t>
            </a:r>
          </a:p>
          <a:p>
            <a:pPr marL="457200" indent="-457200" algn="just">
              <a:buFont typeface="+mj-lt"/>
              <a:buAutoNum type="arabicPeriod"/>
            </a:pPr>
            <a:r>
              <a:rPr lang="en-US" altLang="zh-TW" sz="2400" dirty="0"/>
              <a:t>Calculate displacement by Hessian and gradient (Newton’s method)</a:t>
            </a:r>
          </a:p>
          <a:p>
            <a:pPr marL="457200" indent="-457200" algn="just">
              <a:buFont typeface="+mj-lt"/>
              <a:buAutoNum type="arabicPeriod"/>
            </a:pPr>
            <a:r>
              <a:rPr lang="en-US" altLang="zh-TW" sz="2400" dirty="0"/>
              <a:t>Update coordinates in internal coordinates</a:t>
            </a:r>
          </a:p>
          <a:p>
            <a:pPr marL="457200" indent="-457200" algn="just">
              <a:buFont typeface="+mj-lt"/>
              <a:buAutoNum type="arabicPeriod"/>
            </a:pPr>
            <a:r>
              <a:rPr lang="en-US" altLang="zh-TW" sz="2400" dirty="0"/>
              <a:t>Update guessed Hessian</a:t>
            </a:r>
          </a:p>
          <a:p>
            <a:pPr marL="457200" indent="-457200" algn="just">
              <a:buFont typeface="+mj-lt"/>
              <a:buAutoNum type="arabicPeriod"/>
            </a:pPr>
            <a:r>
              <a:rPr lang="en-US" sz="2400" dirty="0"/>
              <a:t>Repeat step 4 to 9 until the energy no longer changes</a:t>
            </a:r>
          </a:p>
          <a:p>
            <a:pPr marL="457200" indent="-457200" algn="just">
              <a:buFont typeface="+mj-lt"/>
              <a:buAutoNum type="arabicPeriod"/>
            </a:pPr>
            <a:r>
              <a:rPr lang="en-US" sz="2400" dirty="0"/>
              <a:t>Convert internal to cartesian coordinates</a:t>
            </a:r>
          </a:p>
          <a:p>
            <a:pPr marL="457200" indent="-457200" algn="just">
              <a:buFont typeface="+mj-lt"/>
              <a:buAutoNum type="arabicPeriod"/>
            </a:pPr>
            <a:r>
              <a:rPr lang="en-US" sz="2400" dirty="0"/>
              <a:t>Convert atomic units to SI units</a:t>
            </a:r>
          </a:p>
        </p:txBody>
      </p:sp>
    </p:spTree>
    <p:extLst>
      <p:ext uri="{BB962C8B-B14F-4D97-AF65-F5344CB8AC3E}">
        <p14:creationId xmlns:p14="http://schemas.microsoft.com/office/powerpoint/2010/main" val="1211261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2C7455-6BDC-4C34-8E30-6417B1CB83DB}"/>
              </a:ext>
            </a:extLst>
          </p:cNvPr>
          <p:cNvSpPr>
            <a:spLocks noGrp="1"/>
          </p:cNvSpPr>
          <p:nvPr>
            <p:ph type="title"/>
          </p:nvPr>
        </p:nvSpPr>
        <p:spPr/>
        <p:txBody>
          <a:bodyPr/>
          <a:lstStyle/>
          <a:p>
            <a:r>
              <a:rPr lang="en-US" dirty="0"/>
              <a:t>Interactive</a:t>
            </a:r>
          </a:p>
        </p:txBody>
      </p:sp>
      <p:sp>
        <p:nvSpPr>
          <p:cNvPr id="4" name="投影片編號版面配置區 3">
            <a:extLst>
              <a:ext uri="{FF2B5EF4-FFF2-40B4-BE49-F238E27FC236}">
                <a16:creationId xmlns:a16="http://schemas.microsoft.com/office/drawing/2014/main" id="{85CD217C-FB96-49C3-AE41-1CF6C4234B3B}"/>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
        <p:nvSpPr>
          <p:cNvPr id="15" name="TextBox 9">
            <a:extLst>
              <a:ext uri="{FF2B5EF4-FFF2-40B4-BE49-F238E27FC236}">
                <a16:creationId xmlns:a16="http://schemas.microsoft.com/office/drawing/2014/main" id="{4FD75394-E173-4D9E-BBEA-AE46CB656D9F}"/>
              </a:ext>
            </a:extLst>
          </p:cNvPr>
          <p:cNvSpPr txBox="1"/>
          <p:nvPr/>
        </p:nvSpPr>
        <p:spPr>
          <a:xfrm>
            <a:off x="390544" y="777196"/>
            <a:ext cx="8296256" cy="1938992"/>
          </a:xfrm>
          <a:prstGeom prst="rect">
            <a:avLst/>
          </a:prstGeom>
          <a:noFill/>
        </p:spPr>
        <p:txBody>
          <a:bodyPr wrap="square" rtlCol="0">
            <a:spAutoFit/>
          </a:bodyPr>
          <a:lstStyle/>
          <a:p>
            <a:pPr algn="just"/>
            <a:r>
              <a:rPr lang="en-US" sz="2400" dirty="0"/>
              <a:t>Carbenes contain </a:t>
            </a:r>
            <a:r>
              <a:rPr lang="en-US" sz="2400" dirty="0" err="1"/>
              <a:t>hypovalent</a:t>
            </a:r>
            <a:r>
              <a:rPr lang="en-US" sz="2400" dirty="0"/>
              <a:t> carbon centers that have 2e2o to form different configurations (SACs). Carbenes have diverse reactivity, which depends on their spin ground state (see below). In this exercise, we will optimize the simplest carbene, CH</a:t>
            </a:r>
            <a:r>
              <a:rPr lang="en-US" sz="2400" baseline="-25000" dirty="0"/>
              <a:t>2</a:t>
            </a:r>
            <a:r>
              <a:rPr lang="en-US" sz="2400" dirty="0"/>
              <a:t>, at different electronic ground states. </a:t>
            </a:r>
          </a:p>
        </p:txBody>
      </p:sp>
      <p:pic>
        <p:nvPicPr>
          <p:cNvPr id="7" name="圖片 6">
            <a:extLst>
              <a:ext uri="{FF2B5EF4-FFF2-40B4-BE49-F238E27FC236}">
                <a16:creationId xmlns:a16="http://schemas.microsoft.com/office/drawing/2014/main" id="{E8428381-AC49-4BB2-A2D1-40862050644B}"/>
              </a:ext>
            </a:extLst>
          </p:cNvPr>
          <p:cNvPicPr>
            <a:picLocks noChangeAspect="1"/>
          </p:cNvPicPr>
          <p:nvPr/>
        </p:nvPicPr>
        <p:blipFill rotWithShape="1">
          <a:blip r:embed="rId2"/>
          <a:srcRect t="51759"/>
          <a:stretch/>
        </p:blipFill>
        <p:spPr>
          <a:xfrm>
            <a:off x="447675" y="3096397"/>
            <a:ext cx="8248650" cy="2984407"/>
          </a:xfrm>
          <a:prstGeom prst="rect">
            <a:avLst/>
          </a:prstGeom>
        </p:spPr>
      </p:pic>
    </p:spTree>
    <p:extLst>
      <p:ext uri="{BB962C8B-B14F-4D97-AF65-F5344CB8AC3E}">
        <p14:creationId xmlns:p14="http://schemas.microsoft.com/office/powerpoint/2010/main" val="66707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EA6D79-A5D6-4483-855F-399A66A10110}"/>
              </a:ext>
            </a:extLst>
          </p:cNvPr>
          <p:cNvSpPr>
            <a:spLocks noGrp="1"/>
          </p:cNvSpPr>
          <p:nvPr>
            <p:ph type="title"/>
          </p:nvPr>
        </p:nvSpPr>
        <p:spPr/>
        <p:txBody>
          <a:bodyPr/>
          <a:lstStyle/>
          <a:p>
            <a:r>
              <a:rPr lang="en-US" altLang="zh-TW" dirty="0"/>
              <a:t>Interactive</a:t>
            </a:r>
            <a:endParaRPr lang="zh-TW" altLang="en-US" dirty="0"/>
          </a:p>
        </p:txBody>
      </p:sp>
      <p:sp>
        <p:nvSpPr>
          <p:cNvPr id="4" name="投影片編號版面配置區 3">
            <a:extLst>
              <a:ext uri="{FF2B5EF4-FFF2-40B4-BE49-F238E27FC236}">
                <a16:creationId xmlns:a16="http://schemas.microsoft.com/office/drawing/2014/main" id="{D87D6756-DA5B-4E85-92B9-B6B883809592}"/>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pic>
        <p:nvPicPr>
          <p:cNvPr id="5" name="圖片 4">
            <a:extLst>
              <a:ext uri="{FF2B5EF4-FFF2-40B4-BE49-F238E27FC236}">
                <a16:creationId xmlns:a16="http://schemas.microsoft.com/office/drawing/2014/main" id="{EDADAF71-CAB6-4E81-9E4A-AE6F48C278F5}"/>
              </a:ext>
            </a:extLst>
          </p:cNvPr>
          <p:cNvPicPr>
            <a:picLocks noChangeAspect="1"/>
          </p:cNvPicPr>
          <p:nvPr/>
        </p:nvPicPr>
        <p:blipFill>
          <a:blip r:embed="rId2"/>
          <a:stretch>
            <a:fillRect/>
          </a:stretch>
        </p:blipFill>
        <p:spPr>
          <a:xfrm>
            <a:off x="457201" y="1744011"/>
            <a:ext cx="1857088" cy="4112845"/>
          </a:xfrm>
          <a:prstGeom prst="rect">
            <a:avLst/>
          </a:prstGeom>
        </p:spPr>
      </p:pic>
      <p:pic>
        <p:nvPicPr>
          <p:cNvPr id="6" name="圖片 5">
            <a:extLst>
              <a:ext uri="{FF2B5EF4-FFF2-40B4-BE49-F238E27FC236}">
                <a16:creationId xmlns:a16="http://schemas.microsoft.com/office/drawing/2014/main" id="{553331E9-7B3D-4DD5-B6D1-3CD33ECE4C66}"/>
              </a:ext>
            </a:extLst>
          </p:cNvPr>
          <p:cNvPicPr>
            <a:picLocks noChangeAspect="1"/>
          </p:cNvPicPr>
          <p:nvPr/>
        </p:nvPicPr>
        <p:blipFill>
          <a:blip r:embed="rId3"/>
          <a:stretch>
            <a:fillRect/>
          </a:stretch>
        </p:blipFill>
        <p:spPr>
          <a:xfrm>
            <a:off x="2493080" y="1744041"/>
            <a:ext cx="1920463" cy="4113157"/>
          </a:xfrm>
          <a:prstGeom prst="rect">
            <a:avLst/>
          </a:prstGeom>
        </p:spPr>
      </p:pic>
      <p:pic>
        <p:nvPicPr>
          <p:cNvPr id="7" name="圖片 6">
            <a:extLst>
              <a:ext uri="{FF2B5EF4-FFF2-40B4-BE49-F238E27FC236}">
                <a16:creationId xmlns:a16="http://schemas.microsoft.com/office/drawing/2014/main" id="{60D64068-E9A8-4236-BA33-11C14BB0A535}"/>
              </a:ext>
            </a:extLst>
          </p:cNvPr>
          <p:cNvPicPr>
            <a:picLocks noChangeAspect="1"/>
          </p:cNvPicPr>
          <p:nvPr/>
        </p:nvPicPr>
        <p:blipFill>
          <a:blip r:embed="rId4"/>
          <a:stretch>
            <a:fillRect/>
          </a:stretch>
        </p:blipFill>
        <p:spPr>
          <a:xfrm>
            <a:off x="4592334" y="1743699"/>
            <a:ext cx="1961273" cy="4113157"/>
          </a:xfrm>
          <a:prstGeom prst="rect">
            <a:avLst/>
          </a:prstGeom>
        </p:spPr>
      </p:pic>
      <p:pic>
        <p:nvPicPr>
          <p:cNvPr id="8" name="圖片 7">
            <a:extLst>
              <a:ext uri="{FF2B5EF4-FFF2-40B4-BE49-F238E27FC236}">
                <a16:creationId xmlns:a16="http://schemas.microsoft.com/office/drawing/2014/main" id="{C5FA40EA-852C-441A-ABF0-1E9973E9F8D8}"/>
              </a:ext>
            </a:extLst>
          </p:cNvPr>
          <p:cNvPicPr>
            <a:picLocks noChangeAspect="1"/>
          </p:cNvPicPr>
          <p:nvPr/>
        </p:nvPicPr>
        <p:blipFill>
          <a:blip r:embed="rId5"/>
          <a:stretch>
            <a:fillRect/>
          </a:stretch>
        </p:blipFill>
        <p:spPr>
          <a:xfrm>
            <a:off x="6732397" y="1743699"/>
            <a:ext cx="1954404" cy="4114800"/>
          </a:xfrm>
          <a:prstGeom prst="rect">
            <a:avLst/>
          </a:prstGeom>
        </p:spPr>
      </p:pic>
      <p:sp>
        <p:nvSpPr>
          <p:cNvPr id="9" name="文字方塊 8">
            <a:extLst>
              <a:ext uri="{FF2B5EF4-FFF2-40B4-BE49-F238E27FC236}">
                <a16:creationId xmlns:a16="http://schemas.microsoft.com/office/drawing/2014/main" id="{CE9BC516-E4B9-4E30-B169-288B49ABC8B3}"/>
              </a:ext>
            </a:extLst>
          </p:cNvPr>
          <p:cNvSpPr txBox="1"/>
          <p:nvPr/>
        </p:nvSpPr>
        <p:spPr>
          <a:xfrm>
            <a:off x="1024107" y="1130300"/>
            <a:ext cx="723275" cy="369332"/>
          </a:xfrm>
          <a:prstGeom prst="rect">
            <a:avLst/>
          </a:prstGeom>
          <a:noFill/>
        </p:spPr>
        <p:txBody>
          <a:bodyPr wrap="none" rtlCol="0">
            <a:spAutoFit/>
          </a:bodyPr>
          <a:lstStyle/>
          <a:p>
            <a:r>
              <a:rPr lang="en-US" altLang="zh-TW" dirty="0"/>
              <a:t>Initial</a:t>
            </a:r>
            <a:endParaRPr lang="zh-TW" altLang="en-US" dirty="0"/>
          </a:p>
        </p:txBody>
      </p:sp>
      <p:sp>
        <p:nvSpPr>
          <p:cNvPr id="10" name="文字方塊 9">
            <a:extLst>
              <a:ext uri="{FF2B5EF4-FFF2-40B4-BE49-F238E27FC236}">
                <a16:creationId xmlns:a16="http://schemas.microsoft.com/office/drawing/2014/main" id="{1B4E69CE-3B73-4802-98C3-FDF9D813BF74}"/>
              </a:ext>
            </a:extLst>
          </p:cNvPr>
          <p:cNvSpPr txBox="1"/>
          <p:nvPr/>
        </p:nvSpPr>
        <p:spPr>
          <a:xfrm>
            <a:off x="3200677" y="1130300"/>
            <a:ext cx="505267" cy="369332"/>
          </a:xfrm>
          <a:prstGeom prst="rect">
            <a:avLst/>
          </a:prstGeom>
          <a:noFill/>
        </p:spPr>
        <p:txBody>
          <a:bodyPr wrap="none" rtlCol="0">
            <a:spAutoFit/>
          </a:bodyPr>
          <a:lstStyle/>
          <a:p>
            <a:r>
              <a:rPr lang="en-US" altLang="zh-TW" dirty="0"/>
              <a:t>CS</a:t>
            </a:r>
            <a:endParaRPr lang="zh-TW" altLang="en-US" dirty="0"/>
          </a:p>
        </p:txBody>
      </p:sp>
      <p:sp>
        <p:nvSpPr>
          <p:cNvPr id="11" name="文字方塊 10">
            <a:extLst>
              <a:ext uri="{FF2B5EF4-FFF2-40B4-BE49-F238E27FC236}">
                <a16:creationId xmlns:a16="http://schemas.microsoft.com/office/drawing/2014/main" id="{06B5635B-2F7F-4B63-9141-3EFBBFA48AAF}"/>
              </a:ext>
            </a:extLst>
          </p:cNvPr>
          <p:cNvSpPr txBox="1"/>
          <p:nvPr/>
        </p:nvSpPr>
        <p:spPr>
          <a:xfrm>
            <a:off x="5320336" y="1128657"/>
            <a:ext cx="492443" cy="369332"/>
          </a:xfrm>
          <a:prstGeom prst="rect">
            <a:avLst/>
          </a:prstGeom>
          <a:noFill/>
        </p:spPr>
        <p:txBody>
          <a:bodyPr wrap="none" rtlCol="0">
            <a:spAutoFit/>
          </a:bodyPr>
          <a:lstStyle/>
          <a:p>
            <a:r>
              <a:rPr lang="en-US" altLang="zh-TW" dirty="0"/>
              <a:t>BS</a:t>
            </a:r>
            <a:endParaRPr lang="zh-TW" altLang="en-US" dirty="0"/>
          </a:p>
        </p:txBody>
      </p:sp>
      <p:sp>
        <p:nvSpPr>
          <p:cNvPr id="12" name="文字方塊 11">
            <a:extLst>
              <a:ext uri="{FF2B5EF4-FFF2-40B4-BE49-F238E27FC236}">
                <a16:creationId xmlns:a16="http://schemas.microsoft.com/office/drawing/2014/main" id="{90A0E093-A661-4028-9C3F-AB7DD6939F9D}"/>
              </a:ext>
            </a:extLst>
          </p:cNvPr>
          <p:cNvSpPr txBox="1"/>
          <p:nvPr/>
        </p:nvSpPr>
        <p:spPr>
          <a:xfrm>
            <a:off x="7546734" y="1133880"/>
            <a:ext cx="325730" cy="369332"/>
          </a:xfrm>
          <a:prstGeom prst="rect">
            <a:avLst/>
          </a:prstGeom>
          <a:noFill/>
        </p:spPr>
        <p:txBody>
          <a:bodyPr wrap="none" rtlCol="0">
            <a:spAutoFit/>
          </a:bodyPr>
          <a:lstStyle/>
          <a:p>
            <a:r>
              <a:rPr lang="en-US" altLang="zh-TW" dirty="0"/>
              <a:t>T</a:t>
            </a:r>
            <a:endParaRPr lang="zh-TW" altLang="en-US" dirty="0"/>
          </a:p>
        </p:txBody>
      </p:sp>
    </p:spTree>
    <p:extLst>
      <p:ext uri="{BB962C8B-B14F-4D97-AF65-F5344CB8AC3E}">
        <p14:creationId xmlns:p14="http://schemas.microsoft.com/office/powerpoint/2010/main" val="404129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/Practice/Week5/Exercise4</a:t>
            </a:r>
          </a:p>
          <a:p>
            <a:pPr marL="457200" indent="-457200">
              <a:buFont typeface="+mj-lt"/>
              <a:buAutoNum type="arabicPeriod"/>
            </a:pPr>
            <a:r>
              <a:rPr lang="en-US" altLang="zh-TW" dirty="0" err="1"/>
              <a:t>qsub</a:t>
            </a:r>
            <a:r>
              <a:rPr lang="en-US" altLang="zh-TW" dirty="0"/>
              <a:t> ch2_opt.sub</a:t>
            </a:r>
          </a:p>
          <a:p>
            <a:pPr marL="457200" indent="-457200">
              <a:buFont typeface="+mj-lt"/>
              <a:buAutoNum type="arabicPeriod"/>
            </a:pPr>
            <a:r>
              <a:rPr lang="en-US" altLang="zh-TW" dirty="0" err="1"/>
              <a:t>qstat</a:t>
            </a:r>
            <a:r>
              <a:rPr lang="en-US" altLang="zh-TW" dirty="0"/>
              <a:t> -u ${USER}</a:t>
            </a:r>
          </a:p>
          <a:p>
            <a:pPr marL="457200" indent="-457200">
              <a:buFont typeface="+mj-lt"/>
              <a:buAutoNum type="arabicPeriod"/>
            </a:pPr>
            <a:r>
              <a:rPr lang="en-US" altLang="zh-TW" dirty="0"/>
              <a:t>Repeat 3 until the job is done</a:t>
            </a:r>
          </a:p>
          <a:p>
            <a:pPr marL="457200" indent="-457200">
              <a:buFont typeface="+mj-lt"/>
              <a:buAutoNum type="arabicPeriod"/>
            </a:pPr>
            <a:r>
              <a:rPr lang="en-US" altLang="zh-TW" dirty="0"/>
              <a:t>Export </a:t>
            </a:r>
            <a:r>
              <a:rPr lang="en-US" altLang="zh-TW" dirty="0" err="1"/>
              <a:t>xyz</a:t>
            </a:r>
            <a:r>
              <a:rPr lang="en-US" altLang="zh-TW" dirty="0"/>
              <a:t> files and _</a:t>
            </a:r>
            <a:r>
              <a:rPr lang="en-US" altLang="zh-TW" dirty="0" err="1"/>
              <a:t>trj.xyz</a:t>
            </a:r>
            <a:r>
              <a:rPr lang="en-US" altLang="zh-TW" dirty="0"/>
              <a:t> files and view/animate them by Avogadro</a:t>
            </a:r>
          </a:p>
          <a:p>
            <a:pPr marL="0" indent="0">
              <a:buNone/>
            </a:pPr>
            <a:endParaRPr lang="en-US"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spTree>
    <p:extLst>
      <p:ext uri="{BB962C8B-B14F-4D97-AF65-F5344CB8AC3E}">
        <p14:creationId xmlns:p14="http://schemas.microsoft.com/office/powerpoint/2010/main" val="111949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1BC7CC-EE92-4CCE-B1D8-F80022BACF6F}"/>
              </a:ext>
            </a:extLst>
          </p:cNvPr>
          <p:cNvSpPr>
            <a:spLocks noGrp="1"/>
          </p:cNvSpPr>
          <p:nvPr>
            <p:ph type="title"/>
          </p:nvPr>
        </p:nvSpPr>
        <p:spPr/>
        <p:txBody>
          <a:bodyPr/>
          <a:lstStyle/>
          <a:p>
            <a:r>
              <a:rPr lang="en-US" altLang="zh-TW" sz="3000" dirty="0">
                <a:solidFill>
                  <a:srgbClr val="000000"/>
                </a:solidFill>
                <a:ea typeface="Times New Roman" panose="02020603050405020304" pitchFamily="18" charset="0"/>
              </a:rPr>
              <a:t>Close-lying electronic states</a:t>
            </a:r>
            <a:endParaRPr lang="zh-TW" altLang="en-US" sz="3000" dirty="0"/>
          </a:p>
        </p:txBody>
      </p:sp>
      <p:sp>
        <p:nvSpPr>
          <p:cNvPr id="4" name="投影片編號版面配置區 3">
            <a:extLst>
              <a:ext uri="{FF2B5EF4-FFF2-40B4-BE49-F238E27FC236}">
                <a16:creationId xmlns:a16="http://schemas.microsoft.com/office/drawing/2014/main" id="{D52EE994-6674-42EC-9817-8464607C2FFE}"/>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5" name="圖片 4">
            <a:extLst>
              <a:ext uri="{FF2B5EF4-FFF2-40B4-BE49-F238E27FC236}">
                <a16:creationId xmlns:a16="http://schemas.microsoft.com/office/drawing/2014/main" id="{65AEB3A1-1193-4D84-9091-83E3B17662A4}"/>
              </a:ext>
            </a:extLst>
          </p:cNvPr>
          <p:cNvPicPr>
            <a:picLocks noChangeAspect="1"/>
          </p:cNvPicPr>
          <p:nvPr/>
        </p:nvPicPr>
        <p:blipFill rotWithShape="1">
          <a:blip r:embed="rId3"/>
          <a:srcRect t="24182"/>
          <a:stretch/>
        </p:blipFill>
        <p:spPr>
          <a:xfrm>
            <a:off x="1537249" y="1204863"/>
            <a:ext cx="5676540" cy="4202698"/>
          </a:xfrm>
          <a:prstGeom prst="rect">
            <a:avLst/>
          </a:prstGeom>
        </p:spPr>
      </p:pic>
      <p:cxnSp>
        <p:nvCxnSpPr>
          <p:cNvPr id="6" name="直線單箭頭接點 5">
            <a:extLst>
              <a:ext uri="{FF2B5EF4-FFF2-40B4-BE49-F238E27FC236}">
                <a16:creationId xmlns:a16="http://schemas.microsoft.com/office/drawing/2014/main" id="{4A7924E4-5FF0-4752-8D27-81BDDA3FE9D3}"/>
              </a:ext>
            </a:extLst>
          </p:cNvPr>
          <p:cNvCxnSpPr>
            <a:cxnSpLocks/>
          </p:cNvCxnSpPr>
          <p:nvPr/>
        </p:nvCxnSpPr>
        <p:spPr>
          <a:xfrm flipV="1">
            <a:off x="1593335" y="3067971"/>
            <a:ext cx="987476" cy="337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7" name="物件 6">
            <a:extLst>
              <a:ext uri="{FF2B5EF4-FFF2-40B4-BE49-F238E27FC236}">
                <a16:creationId xmlns:a16="http://schemas.microsoft.com/office/drawing/2014/main" id="{D7D84AEE-7BF3-4732-8EB5-DFC45CD1B84C}"/>
              </a:ext>
            </a:extLst>
          </p:cNvPr>
          <p:cNvGraphicFramePr>
            <a:graphicFrameLocks noChangeAspect="1"/>
          </p:cNvGraphicFramePr>
          <p:nvPr/>
        </p:nvGraphicFramePr>
        <p:xfrm>
          <a:off x="363059" y="2752402"/>
          <a:ext cx="1089787" cy="968698"/>
        </p:xfrm>
        <a:graphic>
          <a:graphicData uri="http://schemas.openxmlformats.org/presentationml/2006/ole">
            <mc:AlternateContent xmlns:mc="http://schemas.openxmlformats.org/markup-compatibility/2006">
              <mc:Choice xmlns:v="urn:schemas-microsoft-com:vml" Requires="v">
                <p:oleObj spid="_x0000_s1218" name="CS ChemDraw Drawing" r:id="rId4" imgW="385059" imgH="342594" progId="ChemDraw.Document.6.0">
                  <p:embed/>
                </p:oleObj>
              </mc:Choice>
              <mc:Fallback>
                <p:oleObj name="CS ChemDraw Drawing" r:id="rId4" imgW="385059" imgH="342594" progId="ChemDraw.Document.6.0">
                  <p:embed/>
                  <p:pic>
                    <p:nvPicPr>
                      <p:cNvPr id="7" name="物件 6">
                        <a:extLst>
                          <a:ext uri="{FF2B5EF4-FFF2-40B4-BE49-F238E27FC236}">
                            <a16:creationId xmlns:a16="http://schemas.microsoft.com/office/drawing/2014/main" id="{D7D84AEE-7BF3-4732-8EB5-DFC45CD1B84C}"/>
                          </a:ext>
                        </a:extLst>
                      </p:cNvPr>
                      <p:cNvPicPr/>
                      <p:nvPr/>
                    </p:nvPicPr>
                    <p:blipFill>
                      <a:blip r:embed="rId5"/>
                      <a:stretch>
                        <a:fillRect/>
                      </a:stretch>
                    </p:blipFill>
                    <p:spPr>
                      <a:xfrm>
                        <a:off x="363059" y="2752402"/>
                        <a:ext cx="1089787" cy="968698"/>
                      </a:xfrm>
                      <a:prstGeom prst="rect">
                        <a:avLst/>
                      </a:prstGeom>
                    </p:spPr>
                  </p:pic>
                </p:oleObj>
              </mc:Fallback>
            </mc:AlternateContent>
          </a:graphicData>
        </a:graphic>
      </p:graphicFrame>
      <p:cxnSp>
        <p:nvCxnSpPr>
          <p:cNvPr id="8" name="直線單箭頭接點 7">
            <a:extLst>
              <a:ext uri="{FF2B5EF4-FFF2-40B4-BE49-F238E27FC236}">
                <a16:creationId xmlns:a16="http://schemas.microsoft.com/office/drawing/2014/main" id="{322FEFD0-8229-4C92-BC84-A03A15553C45}"/>
              </a:ext>
            </a:extLst>
          </p:cNvPr>
          <p:cNvCxnSpPr>
            <a:cxnSpLocks/>
          </p:cNvCxnSpPr>
          <p:nvPr/>
        </p:nvCxnSpPr>
        <p:spPr>
          <a:xfrm flipV="1">
            <a:off x="2369986" y="3721100"/>
            <a:ext cx="1210345" cy="1758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9" name="物件 8">
            <a:extLst>
              <a:ext uri="{FF2B5EF4-FFF2-40B4-BE49-F238E27FC236}">
                <a16:creationId xmlns:a16="http://schemas.microsoft.com/office/drawing/2014/main" id="{3E0BFD81-BEE1-4EBE-8D8E-5846B0BEEBB2}"/>
              </a:ext>
            </a:extLst>
          </p:cNvPr>
          <p:cNvGraphicFramePr>
            <a:graphicFrameLocks noChangeAspect="1"/>
          </p:cNvGraphicFramePr>
          <p:nvPr/>
        </p:nvGraphicFramePr>
        <p:xfrm>
          <a:off x="1088725" y="5089965"/>
          <a:ext cx="1117219" cy="988486"/>
        </p:xfrm>
        <a:graphic>
          <a:graphicData uri="http://schemas.openxmlformats.org/presentationml/2006/ole">
            <mc:AlternateContent xmlns:mc="http://schemas.openxmlformats.org/markup-compatibility/2006">
              <mc:Choice xmlns:v="urn:schemas-microsoft-com:vml" Requires="v">
                <p:oleObj spid="_x0000_s1219" name="CS ChemDraw Drawing" r:id="rId6" imgW="385365" imgH="341063" progId="ChemDraw.Document.6.0">
                  <p:embed/>
                </p:oleObj>
              </mc:Choice>
              <mc:Fallback>
                <p:oleObj name="CS ChemDraw Drawing" r:id="rId6" imgW="385365" imgH="341063" progId="ChemDraw.Document.6.0">
                  <p:embed/>
                  <p:pic>
                    <p:nvPicPr>
                      <p:cNvPr id="9" name="物件 8">
                        <a:extLst>
                          <a:ext uri="{FF2B5EF4-FFF2-40B4-BE49-F238E27FC236}">
                            <a16:creationId xmlns:a16="http://schemas.microsoft.com/office/drawing/2014/main" id="{3E0BFD81-BEE1-4EBE-8D8E-5846B0BEEBB2}"/>
                          </a:ext>
                        </a:extLst>
                      </p:cNvPr>
                      <p:cNvPicPr/>
                      <p:nvPr/>
                    </p:nvPicPr>
                    <p:blipFill>
                      <a:blip r:embed="rId7"/>
                      <a:stretch>
                        <a:fillRect/>
                      </a:stretch>
                    </p:blipFill>
                    <p:spPr>
                      <a:xfrm>
                        <a:off x="1088725" y="5089965"/>
                        <a:ext cx="1117219" cy="988486"/>
                      </a:xfrm>
                      <a:prstGeom prst="rect">
                        <a:avLst/>
                      </a:prstGeom>
                    </p:spPr>
                  </p:pic>
                </p:oleObj>
              </mc:Fallback>
            </mc:AlternateContent>
          </a:graphicData>
        </a:graphic>
      </p:graphicFrame>
      <p:graphicFrame>
        <p:nvGraphicFramePr>
          <p:cNvPr id="10" name="物件 9">
            <a:extLst>
              <a:ext uri="{FF2B5EF4-FFF2-40B4-BE49-F238E27FC236}">
                <a16:creationId xmlns:a16="http://schemas.microsoft.com/office/drawing/2014/main" id="{20419862-69B3-4E7F-9BD5-B5ED2D70B6CF}"/>
              </a:ext>
            </a:extLst>
          </p:cNvPr>
          <p:cNvGraphicFramePr>
            <a:graphicFrameLocks noChangeAspect="1"/>
          </p:cNvGraphicFramePr>
          <p:nvPr/>
        </p:nvGraphicFramePr>
        <p:xfrm>
          <a:off x="296475" y="3954508"/>
          <a:ext cx="1296860" cy="1073892"/>
        </p:xfrm>
        <a:graphic>
          <a:graphicData uri="http://schemas.openxmlformats.org/presentationml/2006/ole">
            <mc:AlternateContent xmlns:mc="http://schemas.openxmlformats.org/markup-compatibility/2006">
              <mc:Choice xmlns:v="urn:schemas-microsoft-com:vml" Requires="v">
                <p:oleObj spid="_x0000_s1220" name="CS ChemDraw Drawing" r:id="rId8" imgW="452452" imgH="374435" progId="ChemDraw.Document.6.0">
                  <p:embed/>
                </p:oleObj>
              </mc:Choice>
              <mc:Fallback>
                <p:oleObj name="CS ChemDraw Drawing" r:id="rId8" imgW="452452" imgH="374435" progId="ChemDraw.Document.6.0">
                  <p:embed/>
                  <p:pic>
                    <p:nvPicPr>
                      <p:cNvPr id="10" name="物件 9">
                        <a:extLst>
                          <a:ext uri="{FF2B5EF4-FFF2-40B4-BE49-F238E27FC236}">
                            <a16:creationId xmlns:a16="http://schemas.microsoft.com/office/drawing/2014/main" id="{20419862-69B3-4E7F-9BD5-B5ED2D70B6CF}"/>
                          </a:ext>
                        </a:extLst>
                      </p:cNvPr>
                      <p:cNvPicPr/>
                      <p:nvPr/>
                    </p:nvPicPr>
                    <p:blipFill>
                      <a:blip r:embed="rId9"/>
                      <a:stretch>
                        <a:fillRect/>
                      </a:stretch>
                    </p:blipFill>
                    <p:spPr>
                      <a:xfrm>
                        <a:off x="296475" y="3954508"/>
                        <a:ext cx="1296860" cy="1073892"/>
                      </a:xfrm>
                      <a:prstGeom prst="rect">
                        <a:avLst/>
                      </a:prstGeom>
                    </p:spPr>
                  </p:pic>
                </p:oleObj>
              </mc:Fallback>
            </mc:AlternateContent>
          </a:graphicData>
        </a:graphic>
      </p:graphicFrame>
      <p:cxnSp>
        <p:nvCxnSpPr>
          <p:cNvPr id="11" name="直線單箭頭接點 10">
            <a:extLst>
              <a:ext uri="{FF2B5EF4-FFF2-40B4-BE49-F238E27FC236}">
                <a16:creationId xmlns:a16="http://schemas.microsoft.com/office/drawing/2014/main" id="{035A0153-6B74-4C99-B6C5-474FCC6FCFB6}"/>
              </a:ext>
            </a:extLst>
          </p:cNvPr>
          <p:cNvCxnSpPr>
            <a:cxnSpLocks/>
          </p:cNvCxnSpPr>
          <p:nvPr/>
        </p:nvCxnSpPr>
        <p:spPr>
          <a:xfrm flipV="1">
            <a:off x="1647334" y="4023878"/>
            <a:ext cx="1505988" cy="576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線單箭頭接點 11">
            <a:extLst>
              <a:ext uri="{FF2B5EF4-FFF2-40B4-BE49-F238E27FC236}">
                <a16:creationId xmlns:a16="http://schemas.microsoft.com/office/drawing/2014/main" id="{D1642F7C-1B30-410D-A0DB-D1EA58CA05E4}"/>
              </a:ext>
            </a:extLst>
          </p:cNvPr>
          <p:cNvCxnSpPr>
            <a:cxnSpLocks/>
          </p:cNvCxnSpPr>
          <p:nvPr/>
        </p:nvCxnSpPr>
        <p:spPr>
          <a:xfrm flipH="1" flipV="1">
            <a:off x="6615141" y="1793797"/>
            <a:ext cx="411370" cy="32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線單箭頭接點 12">
            <a:extLst>
              <a:ext uri="{FF2B5EF4-FFF2-40B4-BE49-F238E27FC236}">
                <a16:creationId xmlns:a16="http://schemas.microsoft.com/office/drawing/2014/main" id="{08B7038B-8722-4FA4-AD6C-49C3569F1BAF}"/>
              </a:ext>
            </a:extLst>
          </p:cNvPr>
          <p:cNvCxnSpPr>
            <a:cxnSpLocks/>
          </p:cNvCxnSpPr>
          <p:nvPr/>
        </p:nvCxnSpPr>
        <p:spPr>
          <a:xfrm>
            <a:off x="4997926" y="1342747"/>
            <a:ext cx="84524" cy="390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4" name="物件 13">
            <a:extLst>
              <a:ext uri="{FF2B5EF4-FFF2-40B4-BE49-F238E27FC236}">
                <a16:creationId xmlns:a16="http://schemas.microsoft.com/office/drawing/2014/main" id="{C23E434A-7A9C-4418-BB0F-30A66D3289BE}"/>
              </a:ext>
            </a:extLst>
          </p:cNvPr>
          <p:cNvGraphicFramePr>
            <a:graphicFrameLocks noChangeAspect="1"/>
          </p:cNvGraphicFramePr>
          <p:nvPr/>
        </p:nvGraphicFramePr>
        <p:xfrm>
          <a:off x="5114888" y="3204493"/>
          <a:ext cx="2098901" cy="686067"/>
        </p:xfrm>
        <a:graphic>
          <a:graphicData uri="http://schemas.openxmlformats.org/presentationml/2006/ole">
            <mc:AlternateContent xmlns:mc="http://schemas.openxmlformats.org/markup-compatibility/2006">
              <mc:Choice xmlns:v="urn:schemas-microsoft-com:vml" Requires="v">
                <p:oleObj spid="_x0000_s1221" name="CS ChemDraw Drawing" r:id="rId10" imgW="1145680" imgH="374435" progId="ChemDraw.Document.6.0">
                  <p:embed/>
                </p:oleObj>
              </mc:Choice>
              <mc:Fallback>
                <p:oleObj name="CS ChemDraw Drawing" r:id="rId10" imgW="1145680" imgH="374435" progId="ChemDraw.Document.6.0">
                  <p:embed/>
                  <p:pic>
                    <p:nvPicPr>
                      <p:cNvPr id="14" name="物件 13">
                        <a:extLst>
                          <a:ext uri="{FF2B5EF4-FFF2-40B4-BE49-F238E27FC236}">
                            <a16:creationId xmlns:a16="http://schemas.microsoft.com/office/drawing/2014/main" id="{C23E434A-7A9C-4418-BB0F-30A66D3289BE}"/>
                          </a:ext>
                        </a:extLst>
                      </p:cNvPr>
                      <p:cNvPicPr/>
                      <p:nvPr/>
                    </p:nvPicPr>
                    <p:blipFill>
                      <a:blip r:embed="rId11"/>
                      <a:stretch>
                        <a:fillRect/>
                      </a:stretch>
                    </p:blipFill>
                    <p:spPr>
                      <a:xfrm>
                        <a:off x="5114888" y="3204493"/>
                        <a:ext cx="2098901" cy="686067"/>
                      </a:xfrm>
                      <a:prstGeom prst="rect">
                        <a:avLst/>
                      </a:prstGeom>
                    </p:spPr>
                  </p:pic>
                </p:oleObj>
              </mc:Fallback>
            </mc:AlternateContent>
          </a:graphicData>
        </a:graphic>
      </p:graphicFrame>
      <p:cxnSp>
        <p:nvCxnSpPr>
          <p:cNvPr id="15" name="直線單箭頭接點 14">
            <a:extLst>
              <a:ext uri="{FF2B5EF4-FFF2-40B4-BE49-F238E27FC236}">
                <a16:creationId xmlns:a16="http://schemas.microsoft.com/office/drawing/2014/main" id="{095005E5-5BE6-47D0-A177-3F1579756749}"/>
              </a:ext>
            </a:extLst>
          </p:cNvPr>
          <p:cNvCxnSpPr>
            <a:cxnSpLocks/>
          </p:cNvCxnSpPr>
          <p:nvPr/>
        </p:nvCxnSpPr>
        <p:spPr>
          <a:xfrm flipH="1" flipV="1">
            <a:off x="5762172" y="2675930"/>
            <a:ext cx="296150" cy="392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6" name="物件 15">
            <a:extLst>
              <a:ext uri="{FF2B5EF4-FFF2-40B4-BE49-F238E27FC236}">
                <a16:creationId xmlns:a16="http://schemas.microsoft.com/office/drawing/2014/main" id="{143F3B66-C145-4C38-B268-AFB1005881E1}"/>
              </a:ext>
            </a:extLst>
          </p:cNvPr>
          <p:cNvGraphicFramePr>
            <a:graphicFrameLocks noChangeAspect="1"/>
          </p:cNvGraphicFramePr>
          <p:nvPr/>
        </p:nvGraphicFramePr>
        <p:xfrm>
          <a:off x="3300770" y="814988"/>
          <a:ext cx="2323089" cy="601041"/>
        </p:xfrm>
        <a:graphic>
          <a:graphicData uri="http://schemas.openxmlformats.org/presentationml/2006/ole">
            <mc:AlternateContent xmlns:mc="http://schemas.openxmlformats.org/markup-compatibility/2006">
              <mc:Choice xmlns:v="urn:schemas-microsoft-com:vml" Requires="v">
                <p:oleObj spid="_x0000_s1222" name="CS ChemDraw Drawing" r:id="rId12" imgW="1319370" imgH="341063" progId="ChemDraw.Document.6.0">
                  <p:embed/>
                </p:oleObj>
              </mc:Choice>
              <mc:Fallback>
                <p:oleObj name="CS ChemDraw Drawing" r:id="rId12" imgW="1319370" imgH="341063" progId="ChemDraw.Document.6.0">
                  <p:embed/>
                  <p:pic>
                    <p:nvPicPr>
                      <p:cNvPr id="16" name="物件 15">
                        <a:extLst>
                          <a:ext uri="{FF2B5EF4-FFF2-40B4-BE49-F238E27FC236}">
                            <a16:creationId xmlns:a16="http://schemas.microsoft.com/office/drawing/2014/main" id="{143F3B66-C145-4C38-B268-AFB1005881E1}"/>
                          </a:ext>
                        </a:extLst>
                      </p:cNvPr>
                      <p:cNvPicPr/>
                      <p:nvPr/>
                    </p:nvPicPr>
                    <p:blipFill>
                      <a:blip r:embed="rId13"/>
                      <a:stretch>
                        <a:fillRect/>
                      </a:stretch>
                    </p:blipFill>
                    <p:spPr>
                      <a:xfrm>
                        <a:off x="3300770" y="814988"/>
                        <a:ext cx="2323089" cy="601041"/>
                      </a:xfrm>
                      <a:prstGeom prst="rect">
                        <a:avLst/>
                      </a:prstGeom>
                    </p:spPr>
                  </p:pic>
                </p:oleObj>
              </mc:Fallback>
            </mc:AlternateContent>
          </a:graphicData>
        </a:graphic>
      </p:graphicFrame>
      <p:graphicFrame>
        <p:nvGraphicFramePr>
          <p:cNvPr id="17" name="物件 16">
            <a:extLst>
              <a:ext uri="{FF2B5EF4-FFF2-40B4-BE49-F238E27FC236}">
                <a16:creationId xmlns:a16="http://schemas.microsoft.com/office/drawing/2014/main" id="{A6309B78-F3C4-48DA-AA78-0B1FBFCD92B8}"/>
              </a:ext>
            </a:extLst>
          </p:cNvPr>
          <p:cNvGraphicFramePr>
            <a:graphicFrameLocks noChangeAspect="1"/>
          </p:cNvGraphicFramePr>
          <p:nvPr/>
        </p:nvGraphicFramePr>
        <p:xfrm>
          <a:off x="6522619" y="2130549"/>
          <a:ext cx="2428742" cy="601615"/>
        </p:xfrm>
        <a:graphic>
          <a:graphicData uri="http://schemas.openxmlformats.org/presentationml/2006/ole">
            <mc:AlternateContent xmlns:mc="http://schemas.openxmlformats.org/markup-compatibility/2006">
              <mc:Choice xmlns:v="urn:schemas-microsoft-com:vml" Requires="v">
                <p:oleObj spid="_x0000_s1223" name="CS ChemDraw Drawing" r:id="rId14" imgW="1384925" imgH="342594" progId="ChemDraw.Document.6.0">
                  <p:embed/>
                </p:oleObj>
              </mc:Choice>
              <mc:Fallback>
                <p:oleObj name="CS ChemDraw Drawing" r:id="rId14" imgW="1384925" imgH="342594" progId="ChemDraw.Document.6.0">
                  <p:embed/>
                  <p:pic>
                    <p:nvPicPr>
                      <p:cNvPr id="17" name="物件 16">
                        <a:extLst>
                          <a:ext uri="{FF2B5EF4-FFF2-40B4-BE49-F238E27FC236}">
                            <a16:creationId xmlns:a16="http://schemas.microsoft.com/office/drawing/2014/main" id="{A6309B78-F3C4-48DA-AA78-0B1FBFCD92B8}"/>
                          </a:ext>
                        </a:extLst>
                      </p:cNvPr>
                      <p:cNvPicPr/>
                      <p:nvPr/>
                    </p:nvPicPr>
                    <p:blipFill>
                      <a:blip r:embed="rId15"/>
                      <a:stretch>
                        <a:fillRect/>
                      </a:stretch>
                    </p:blipFill>
                    <p:spPr>
                      <a:xfrm>
                        <a:off x="6522619" y="2130549"/>
                        <a:ext cx="2428742" cy="601615"/>
                      </a:xfrm>
                      <a:prstGeom prst="rect">
                        <a:avLst/>
                      </a:prstGeom>
                    </p:spPr>
                  </p:pic>
                </p:oleObj>
              </mc:Fallback>
            </mc:AlternateContent>
          </a:graphicData>
        </a:graphic>
      </p:graphicFrame>
    </p:spTree>
    <p:extLst>
      <p:ext uri="{BB962C8B-B14F-4D97-AF65-F5344CB8AC3E}">
        <p14:creationId xmlns:p14="http://schemas.microsoft.com/office/powerpoint/2010/main" val="13975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Conformer</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3046988"/>
          </a:xfrm>
          <a:prstGeom prst="rect">
            <a:avLst/>
          </a:prstGeom>
          <a:noFill/>
        </p:spPr>
        <p:txBody>
          <a:bodyPr wrap="square" rtlCol="0">
            <a:spAutoFit/>
          </a:bodyPr>
          <a:lstStyle/>
          <a:p>
            <a:pPr algn="just"/>
            <a:r>
              <a:rPr lang="en-US" sz="2400" dirty="0"/>
              <a:t>Two main search strategies are used to generate a conformational ensemble: systematic and stochastic</a:t>
            </a:r>
            <a:r>
              <a:rPr lang="en-US" altLang="zh-TW" sz="2400" dirty="0"/>
              <a:t>:</a:t>
            </a:r>
          </a:p>
          <a:p>
            <a:pPr marL="457200" indent="-457200" algn="just">
              <a:buFont typeface="+mj-lt"/>
              <a:buAutoNum type="arabicPeriod"/>
            </a:pPr>
            <a:r>
              <a:rPr lang="en-US" sz="2400" dirty="0"/>
              <a:t>In the first approach, each rotatable bond is sampled systematically in discrete intervals, limiting the use to molecules with few rotatable bonds.</a:t>
            </a:r>
          </a:p>
          <a:p>
            <a:pPr marL="457200" indent="-457200" algn="just">
              <a:buFont typeface="+mj-lt"/>
              <a:buAutoNum type="arabicPeriod"/>
            </a:pPr>
            <a:r>
              <a:rPr lang="en-US" sz="2400" dirty="0"/>
              <a:t>Stochastic methods on the other hand sample the conformational space of a molecule randomly and can thus be applied to more flexible molecules.</a:t>
            </a:r>
            <a:endParaRPr lang="en-US" altLang="zh-TW" sz="2400" dirty="0"/>
          </a:p>
        </p:txBody>
      </p:sp>
      <p:pic>
        <p:nvPicPr>
          <p:cNvPr id="6" name="圖片 5">
            <a:extLst>
              <a:ext uri="{FF2B5EF4-FFF2-40B4-BE49-F238E27FC236}">
                <a16:creationId xmlns:a16="http://schemas.microsoft.com/office/drawing/2014/main" id="{3D7405DB-D42A-4C4B-96DA-F729D64D4645}"/>
              </a:ext>
            </a:extLst>
          </p:cNvPr>
          <p:cNvPicPr>
            <a:picLocks noChangeAspect="1"/>
          </p:cNvPicPr>
          <p:nvPr/>
        </p:nvPicPr>
        <p:blipFill rotWithShape="1">
          <a:blip r:embed="rId3"/>
          <a:srcRect t="18751" b="17745"/>
          <a:stretch/>
        </p:blipFill>
        <p:spPr>
          <a:xfrm>
            <a:off x="1113652" y="3818697"/>
            <a:ext cx="6916695" cy="2795179"/>
          </a:xfrm>
          <a:prstGeom prst="rect">
            <a:avLst/>
          </a:prstGeom>
        </p:spPr>
      </p:pic>
    </p:spTree>
    <p:extLst>
      <p:ext uri="{BB962C8B-B14F-4D97-AF65-F5344CB8AC3E}">
        <p14:creationId xmlns:p14="http://schemas.microsoft.com/office/powerpoint/2010/main" val="2227570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60D0-2276-85BA-001E-642867C2C334}"/>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3CF2AF3-3DB7-9548-DA07-E9B495D69FE2}"/>
              </a:ext>
            </a:extLst>
          </p:cNvPr>
          <p:cNvSpPr>
            <a:spLocks noGrp="1"/>
          </p:cNvSpPr>
          <p:nvPr>
            <p:ph idx="1"/>
          </p:nvPr>
        </p:nvSpPr>
        <p:spPr/>
        <p:txBody>
          <a:bodyPr/>
          <a:lstStyle/>
          <a:p>
            <a:pPr marL="457200" indent="-457200">
              <a:buFont typeface="+mj-lt"/>
              <a:buAutoNum type="arabicPeriod"/>
            </a:pPr>
            <a:r>
              <a:rPr lang="en-US" altLang="zh-TW" dirty="0"/>
              <a:t>Navigate to </a:t>
            </a:r>
            <a:r>
              <a:rPr lang="en-US" altLang="zh-TW" dirty="0" err="1"/>
              <a:t>CompChem</a:t>
            </a:r>
            <a:r>
              <a:rPr lang="en-US" altLang="zh-TW" dirty="0"/>
              <a:t>/Practice/Week5/Exercise5</a:t>
            </a:r>
          </a:p>
          <a:p>
            <a:pPr marL="457200" indent="-457200">
              <a:buFont typeface="+mj-lt"/>
              <a:buAutoNum type="arabicPeriod"/>
            </a:pPr>
            <a:r>
              <a:rPr lang="en-US" altLang="zh-TW" dirty="0" err="1"/>
              <a:t>qsub</a:t>
            </a:r>
            <a:r>
              <a:rPr lang="en-US" altLang="zh-TW" dirty="0"/>
              <a:t> </a:t>
            </a:r>
            <a:r>
              <a:rPr lang="en-US" altLang="zh-TW" dirty="0" err="1"/>
              <a:t>conformer.sub</a:t>
            </a:r>
            <a:endParaRPr lang="en-US" altLang="zh-TW" dirty="0"/>
          </a:p>
          <a:p>
            <a:pPr marL="457200" indent="-457200">
              <a:buFont typeface="+mj-lt"/>
              <a:buAutoNum type="arabicPeriod"/>
            </a:pPr>
            <a:r>
              <a:rPr lang="en-US" altLang="zh-TW" dirty="0"/>
              <a:t>Export </a:t>
            </a:r>
            <a:r>
              <a:rPr lang="en-US" altLang="zh-TW" dirty="0" err="1"/>
              <a:t>xyz</a:t>
            </a:r>
            <a:r>
              <a:rPr lang="en-US" altLang="zh-TW" dirty="0"/>
              <a:t> files and _</a:t>
            </a:r>
            <a:r>
              <a:rPr lang="en-US" altLang="zh-TW" dirty="0" err="1"/>
              <a:t>trj.xyz</a:t>
            </a:r>
            <a:r>
              <a:rPr lang="en-US" altLang="zh-TW" dirty="0"/>
              <a:t> files and view/animate them by Avogadro</a:t>
            </a:r>
          </a:p>
          <a:p>
            <a:pPr marL="457200" indent="-457200">
              <a:buFont typeface="+mj-lt"/>
              <a:buAutoNum type="arabicPeriod"/>
            </a:pPr>
            <a:r>
              <a:rPr lang="pt-BR" altLang="zh-TW" dirty="0"/>
              <a:t>obabel C4H10.xyz -O confs.sdf --confab --conf 30</a:t>
            </a:r>
          </a:p>
          <a:p>
            <a:pPr marL="457200" indent="-457200">
              <a:buFont typeface="+mj-lt"/>
              <a:buAutoNum type="arabicPeriod"/>
            </a:pPr>
            <a:r>
              <a:rPr lang="en-US" altLang="zh-TW" dirty="0"/>
              <a:t>Export </a:t>
            </a:r>
            <a:r>
              <a:rPr lang="pt-BR" altLang="zh-TW" dirty="0"/>
              <a:t>confs.sdf and view the conformers by Avogadro by View -&gt; Properties -&gt; Conformer Properties</a:t>
            </a:r>
          </a:p>
          <a:p>
            <a:pPr marL="457200" indent="-457200">
              <a:buFont typeface="+mj-lt"/>
              <a:buAutoNum type="arabicPeriod"/>
            </a:pPr>
            <a:r>
              <a:rPr lang="pt-BR" altLang="zh-TW" dirty="0"/>
              <a:t>Once the submitted job is complete, export crest_conformers.xyz and view the confomers by Avogadro</a:t>
            </a:r>
          </a:p>
          <a:p>
            <a:pPr marL="457200" indent="-457200">
              <a:buFont typeface="+mj-lt"/>
              <a:buAutoNum type="arabicPeriod"/>
            </a:pPr>
            <a:endParaRPr lang="en-US" altLang="zh-TW" dirty="0"/>
          </a:p>
        </p:txBody>
      </p:sp>
      <p:sp>
        <p:nvSpPr>
          <p:cNvPr id="4" name="Slide Number Placeholder 3">
            <a:extLst>
              <a:ext uri="{FF2B5EF4-FFF2-40B4-BE49-F238E27FC236}">
                <a16:creationId xmlns:a16="http://schemas.microsoft.com/office/drawing/2014/main" id="{0D32CDA3-FC95-08F8-7D03-4E6A9C2D8B1C}"/>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Tree>
    <p:extLst>
      <p:ext uri="{BB962C8B-B14F-4D97-AF65-F5344CB8AC3E}">
        <p14:creationId xmlns:p14="http://schemas.microsoft.com/office/powerpoint/2010/main" val="72129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sp>
        <p:nvSpPr>
          <p:cNvPr id="15" name="TextBox 14">
            <a:extLst>
              <a:ext uri="{FF2B5EF4-FFF2-40B4-BE49-F238E27FC236}">
                <a16:creationId xmlns:a16="http://schemas.microsoft.com/office/drawing/2014/main" id="{F195439E-DA95-699D-70D4-9DC985EDDFDB}"/>
              </a:ext>
            </a:extLst>
          </p:cNvPr>
          <p:cNvSpPr txBox="1"/>
          <p:nvPr/>
        </p:nvSpPr>
        <p:spPr>
          <a:xfrm>
            <a:off x="390545" y="779664"/>
            <a:ext cx="8296256" cy="461665"/>
          </a:xfrm>
          <a:prstGeom prst="rect">
            <a:avLst/>
          </a:prstGeom>
          <a:noFill/>
        </p:spPr>
        <p:txBody>
          <a:bodyPr wrap="square" rtlCol="0">
            <a:spAutoFit/>
          </a:bodyPr>
          <a:lstStyle/>
          <a:p>
            <a:pPr algn="just"/>
            <a:r>
              <a:rPr lang="en-US" sz="2400" dirty="0"/>
              <a:t>There are three types of determinants: </a:t>
            </a:r>
          </a:p>
        </p:txBody>
      </p:sp>
      <p:sp>
        <p:nvSpPr>
          <p:cNvPr id="3" name="TextBox 2">
            <a:extLst>
              <a:ext uri="{FF2B5EF4-FFF2-40B4-BE49-F238E27FC236}">
                <a16:creationId xmlns:a16="http://schemas.microsoft.com/office/drawing/2014/main" id="{34918086-B9D8-1D7A-E66F-F07EEB9EC18C}"/>
              </a:ext>
            </a:extLst>
          </p:cNvPr>
          <p:cNvSpPr txBox="1"/>
          <p:nvPr/>
        </p:nvSpPr>
        <p:spPr>
          <a:xfrm>
            <a:off x="390545" y="1235332"/>
            <a:ext cx="8296256" cy="1200329"/>
          </a:xfrm>
          <a:prstGeom prst="rect">
            <a:avLst/>
          </a:prstGeom>
          <a:noFill/>
        </p:spPr>
        <p:txBody>
          <a:bodyPr wrap="square" rtlCol="0">
            <a:spAutoFit/>
          </a:bodyPr>
          <a:lstStyle/>
          <a:p>
            <a:pPr marL="457200" indent="-457200" algn="just">
              <a:buFont typeface="+mj-lt"/>
              <a:buAutoNum type="arabicPeriod"/>
            </a:pPr>
            <a:r>
              <a:rPr lang="en-US" sz="2400" dirty="0"/>
              <a:t>Close-shell (Restricted) determinants</a:t>
            </a:r>
          </a:p>
          <a:p>
            <a:pPr marL="457200" indent="-457200" algn="just">
              <a:buFont typeface="+mj-lt"/>
              <a:buAutoNum type="arabicPeriod"/>
            </a:pPr>
            <a:r>
              <a:rPr lang="en-US" sz="2400" dirty="0"/>
              <a:t>Open-shell restricted determinants</a:t>
            </a:r>
          </a:p>
          <a:p>
            <a:pPr marL="457200" indent="-457200" algn="just">
              <a:buFont typeface="+mj-lt"/>
              <a:buAutoNum type="arabicPeriod"/>
            </a:pPr>
            <a:r>
              <a:rPr lang="en-US" sz="2400" dirty="0"/>
              <a:t>Open-shell unrestricted determinants</a:t>
            </a:r>
          </a:p>
        </p:txBody>
      </p:sp>
      <p:sp>
        <p:nvSpPr>
          <p:cNvPr id="4" name="TextBox 3">
            <a:extLst>
              <a:ext uri="{FF2B5EF4-FFF2-40B4-BE49-F238E27FC236}">
                <a16:creationId xmlns:a16="http://schemas.microsoft.com/office/drawing/2014/main" id="{F135BCF8-3023-3769-7CC2-D66AFC2262A7}"/>
              </a:ext>
            </a:extLst>
          </p:cNvPr>
          <p:cNvSpPr txBox="1"/>
          <p:nvPr/>
        </p:nvSpPr>
        <p:spPr>
          <a:xfrm>
            <a:off x="390545" y="2434687"/>
            <a:ext cx="8296256" cy="830997"/>
          </a:xfrm>
          <a:prstGeom prst="rect">
            <a:avLst/>
          </a:prstGeom>
          <a:noFill/>
        </p:spPr>
        <p:txBody>
          <a:bodyPr wrap="square" rtlCol="0">
            <a:spAutoFit/>
          </a:bodyPr>
          <a:lstStyle/>
          <a:p>
            <a:pPr algn="just"/>
            <a:r>
              <a:rPr lang="en-US" sz="2400" dirty="0"/>
              <a:t>Let’s consider the case of two-electron in four spin orbitals, such as Hartree </a:t>
            </a:r>
            <a:r>
              <a:rPr lang="en-US" sz="2400" dirty="0" err="1"/>
              <a:t>Fock</a:t>
            </a:r>
            <a:r>
              <a:rPr lang="en-US" sz="2400" dirty="0"/>
              <a:t> wave function with minimal basis H</a:t>
            </a:r>
            <a:r>
              <a:rPr lang="en-US" sz="2400" baseline="-25000" dirty="0"/>
              <a:t>2</a:t>
            </a:r>
            <a:endParaRPr lang="en-US" sz="2400" dirty="0"/>
          </a:p>
        </p:txBody>
      </p:sp>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E26CC6-0189-72A4-8B1A-14E44D8C3EC8}"/>
                  </a:ext>
                </a:extLst>
              </p:cNvPr>
              <p:cNvSpPr txBox="1"/>
              <p:nvPr/>
            </p:nvSpPr>
            <p:spPr>
              <a:xfrm>
                <a:off x="390545" y="3274543"/>
                <a:ext cx="8296256" cy="534955"/>
              </a:xfrm>
              <a:prstGeom prst="rect">
                <a:avLst/>
              </a:prstGeom>
              <a:noFill/>
            </p:spPr>
            <p:txBody>
              <a:bodyPr wrap="square" rtlCol="0">
                <a:spAutoFit/>
              </a:bodyPr>
              <a:lstStyle/>
              <a:p>
                <a:pPr algn="just"/>
                <a:r>
                  <a:rPr lang="en-US" sz="2400" dirty="0"/>
                  <a:t>There are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=6</m:t>
                    </m:r>
                  </m:oMath>
                </a14:m>
                <a:r>
                  <a:rPr lang="en-US" sz="2400" dirty="0"/>
                  <a:t> configurations</a:t>
                </a:r>
              </a:p>
            </p:txBody>
          </p:sp>
        </mc:Choice>
        <mc:Fallback xmlns="">
          <p:sp>
            <p:nvSpPr>
              <p:cNvPr id="39" name="TextBox 38">
                <a:extLst>
                  <a:ext uri="{FF2B5EF4-FFF2-40B4-BE49-F238E27FC236}">
                    <a16:creationId xmlns:a16="http://schemas.microsoft.com/office/drawing/2014/main" id="{02E26CC6-0189-72A4-8B1A-14E44D8C3EC8}"/>
                  </a:ext>
                </a:extLst>
              </p:cNvPr>
              <p:cNvSpPr txBox="1">
                <a:spLocks noRot="1" noChangeAspect="1" noMove="1" noResize="1" noEditPoints="1" noAdjustHandles="1" noChangeArrowheads="1" noChangeShapeType="1" noTextEdit="1"/>
              </p:cNvSpPr>
              <p:nvPr/>
            </p:nvSpPr>
            <p:spPr>
              <a:xfrm>
                <a:off x="390545" y="3274543"/>
                <a:ext cx="8296256" cy="534955"/>
              </a:xfrm>
              <a:prstGeom prst="rect">
                <a:avLst/>
              </a:prstGeom>
              <a:blipFill>
                <a:blip r:embed="rId3"/>
                <a:stretch>
                  <a:fillRect l="-1070" t="-4651" b="-16279"/>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D8A28C13-4260-923B-968C-390C594F59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6156405"/>
            <a:ext cx="7980226" cy="438912"/>
          </a:xfrm>
          <a:prstGeom prst="rect">
            <a:avLst/>
          </a:prstGeom>
        </p:spPr>
      </p:pic>
      <p:sp>
        <p:nvSpPr>
          <p:cNvPr id="43" name="TextBox 42">
            <a:extLst>
              <a:ext uri="{FF2B5EF4-FFF2-40B4-BE49-F238E27FC236}">
                <a16:creationId xmlns:a16="http://schemas.microsoft.com/office/drawing/2014/main" id="{B721C40E-DD6E-4B45-AAEE-AD677E8D6383}"/>
              </a:ext>
            </a:extLst>
          </p:cNvPr>
          <p:cNvSpPr txBox="1"/>
          <p:nvPr/>
        </p:nvSpPr>
        <p:spPr>
          <a:xfrm>
            <a:off x="390545" y="5320334"/>
            <a:ext cx="8296256" cy="830997"/>
          </a:xfrm>
          <a:prstGeom prst="rect">
            <a:avLst/>
          </a:prstGeom>
          <a:noFill/>
        </p:spPr>
        <p:txBody>
          <a:bodyPr wrap="square" rtlCol="0">
            <a:spAutoFit/>
          </a:bodyPr>
          <a:lstStyle/>
          <a:p>
            <a:pPr algn="just"/>
            <a:r>
              <a:rPr lang="en-US" sz="2400" dirty="0"/>
              <a:t>The case (a) is the Hartree </a:t>
            </a:r>
            <a:r>
              <a:rPr lang="en-US" sz="2400" dirty="0" err="1"/>
              <a:t>Fock</a:t>
            </a:r>
            <a:r>
              <a:rPr lang="en-US" sz="2400" dirty="0"/>
              <a:t> ground state wave function in the minimal basis H</a:t>
            </a:r>
            <a:r>
              <a:rPr lang="en-US" sz="2400" baseline="-25000" dirty="0"/>
              <a:t>2</a:t>
            </a:r>
            <a:r>
              <a:rPr lang="en-US" sz="2400" dirty="0"/>
              <a:t>, which is a </a:t>
            </a:r>
            <a:r>
              <a:rPr lang="en-US" sz="2400" i="1" dirty="0"/>
              <a:t>close-shell determinant</a:t>
            </a:r>
            <a:r>
              <a:rPr lang="en-US" sz="2400" dirty="0"/>
              <a:t>.</a:t>
            </a:r>
          </a:p>
        </p:txBody>
      </p:sp>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spTree>
    <p:extLst>
      <p:ext uri="{BB962C8B-B14F-4D97-AF65-F5344CB8AC3E}">
        <p14:creationId xmlns:p14="http://schemas.microsoft.com/office/powerpoint/2010/main" val="3726926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sp>
        <p:nvSpPr>
          <p:cNvPr id="43" name="TextBox 42">
            <a:extLst>
              <a:ext uri="{FF2B5EF4-FFF2-40B4-BE49-F238E27FC236}">
                <a16:creationId xmlns:a16="http://schemas.microsoft.com/office/drawing/2014/main" id="{B721C40E-DD6E-4B45-AAEE-AD677E8D6383}"/>
              </a:ext>
            </a:extLst>
          </p:cNvPr>
          <p:cNvSpPr txBox="1"/>
          <p:nvPr/>
        </p:nvSpPr>
        <p:spPr>
          <a:xfrm>
            <a:off x="390545" y="2292084"/>
            <a:ext cx="8296256" cy="461665"/>
          </a:xfrm>
          <a:prstGeom prst="rect">
            <a:avLst/>
          </a:prstGeom>
          <a:noFill/>
        </p:spPr>
        <p:txBody>
          <a:bodyPr wrap="square" rtlCol="0">
            <a:spAutoFit/>
          </a:bodyPr>
          <a:lstStyle/>
          <a:p>
            <a:pPr algn="just"/>
            <a:r>
              <a:rPr lang="en-US" sz="2400" dirty="0"/>
              <a:t>The cases (b)-(e) are four singly excited determinants</a:t>
            </a:r>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p:pic>
        <p:nvPicPr>
          <p:cNvPr id="7" name="Picture 6">
            <a:extLst>
              <a:ext uri="{FF2B5EF4-FFF2-40B4-BE49-F238E27FC236}">
                <a16:creationId xmlns:a16="http://schemas.microsoft.com/office/drawing/2014/main" id="{FB1E5B82-A36C-E541-79C6-6914E7C61EFF}"/>
              </a:ext>
            </a:extLst>
          </p:cNvPr>
          <p:cNvPicPr>
            <a:picLocks noChangeAspect="1"/>
          </p:cNvPicPr>
          <p:nvPr/>
        </p:nvPicPr>
        <p:blipFill>
          <a:blip r:embed="rId3"/>
          <a:stretch>
            <a:fillRect/>
          </a:stretch>
        </p:blipFill>
        <p:spPr>
          <a:xfrm>
            <a:off x="463297" y="4146425"/>
            <a:ext cx="7980226" cy="4848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40EBE1-5583-E800-B984-D170DC890374}"/>
                  </a:ext>
                </a:extLst>
              </p:cNvPr>
              <p:cNvSpPr txBox="1"/>
              <p:nvPr/>
            </p:nvSpPr>
            <p:spPr>
              <a:xfrm>
                <a:off x="390545" y="2747020"/>
                <a:ext cx="8296256" cy="875176"/>
              </a:xfrm>
              <a:prstGeom prst="rect">
                <a:avLst/>
              </a:prstGeom>
              <a:noFill/>
            </p:spPr>
            <p:txBody>
              <a:bodyPr wrap="square" rtlCol="0">
                <a:spAutoFit/>
              </a:bodyPr>
              <a:lstStyle/>
              <a:p>
                <a:pPr algn="just"/>
                <a:r>
                  <a:rPr lang="en-US" sz="2400" dirty="0"/>
                  <a:t>The open-shell determinants (b) and (c) are eigenfunctions of </a:t>
                </a:r>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a14:m>
                <a:r>
                  <a:rPr lang="en-US" sz="2400" dirty="0"/>
                  <a:t> with eigenvalues of 2 and thus are both triplets:</a:t>
                </a:r>
              </a:p>
            </p:txBody>
          </p:sp>
        </mc:Choice>
        <mc:Fallback xmlns="">
          <p:sp>
            <p:nvSpPr>
              <p:cNvPr id="9" name="TextBox 8">
                <a:extLst>
                  <a:ext uri="{FF2B5EF4-FFF2-40B4-BE49-F238E27FC236}">
                    <a16:creationId xmlns:a16="http://schemas.microsoft.com/office/drawing/2014/main" id="{F640EBE1-5583-E800-B984-D170DC890374}"/>
                  </a:ext>
                </a:extLst>
              </p:cNvPr>
              <p:cNvSpPr txBox="1">
                <a:spLocks noRot="1" noChangeAspect="1" noMove="1" noResize="1" noEditPoints="1" noAdjustHandles="1" noChangeArrowheads="1" noChangeShapeType="1" noTextEdit="1"/>
              </p:cNvSpPr>
              <p:nvPr/>
            </p:nvSpPr>
            <p:spPr>
              <a:xfrm>
                <a:off x="390545" y="2747020"/>
                <a:ext cx="8296256" cy="875176"/>
              </a:xfrm>
              <a:prstGeom prst="rect">
                <a:avLst/>
              </a:prstGeom>
              <a:blipFill>
                <a:blip r:embed="rId4"/>
                <a:stretch>
                  <a:fillRect l="-1070" t="-5714" r="-1223" b="-100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D7ACB29-8D69-C64B-41AF-A5C8446A1D34}"/>
              </a:ext>
            </a:extLst>
          </p:cNvPr>
          <p:cNvPicPr>
            <a:picLocks noChangeAspect="1"/>
          </p:cNvPicPr>
          <p:nvPr/>
        </p:nvPicPr>
        <p:blipFill>
          <a:blip r:embed="rId5"/>
          <a:stretch>
            <a:fillRect/>
          </a:stretch>
        </p:blipFill>
        <p:spPr>
          <a:xfrm>
            <a:off x="457199" y="3646424"/>
            <a:ext cx="7772400" cy="440334"/>
          </a:xfrm>
          <a:prstGeom prst="rect">
            <a:avLst/>
          </a:prstGeom>
        </p:spPr>
      </p:pic>
    </p:spTree>
    <p:extLst>
      <p:ext uri="{BB962C8B-B14F-4D97-AF65-F5344CB8AC3E}">
        <p14:creationId xmlns:p14="http://schemas.microsoft.com/office/powerpoint/2010/main" val="65610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a:xfrm>
            <a:off x="3140015" y="0"/>
            <a:ext cx="5851585" cy="651600"/>
          </a:xfrm>
        </p:spPr>
        <p:txBody>
          <a:bodyPr/>
          <a:lstStyle/>
          <a:p>
            <a:r>
              <a:rPr lang="en-US" dirty="0"/>
              <a:t>Spin-adapted configurations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grpSp>
        <p:nvGrpSpPr>
          <p:cNvPr id="6" name="Group 5">
            <a:extLst>
              <a:ext uri="{FF2B5EF4-FFF2-40B4-BE49-F238E27FC236}">
                <a16:creationId xmlns:a16="http://schemas.microsoft.com/office/drawing/2014/main" id="{4E96EF1F-0F38-02FA-610E-DB508498A87F}"/>
              </a:ext>
            </a:extLst>
          </p:cNvPr>
          <p:cNvGrpSpPr/>
          <p:nvPr/>
        </p:nvGrpSpPr>
        <p:grpSpPr>
          <a:xfrm>
            <a:off x="457200" y="779664"/>
            <a:ext cx="7646875" cy="1536534"/>
            <a:chOff x="457200" y="3781093"/>
            <a:chExt cx="7646875" cy="1536534"/>
          </a:xfrm>
        </p:grpSpPr>
        <p:pic>
          <p:nvPicPr>
            <p:cNvPr id="5" name="Picture 4">
              <a:extLst>
                <a:ext uri="{FF2B5EF4-FFF2-40B4-BE49-F238E27FC236}">
                  <a16:creationId xmlns:a16="http://schemas.microsoft.com/office/drawing/2014/main" id="{EBA73533-3E74-B9AD-C32D-95224033F67F}"/>
                </a:ext>
              </a:extLst>
            </p:cNvPr>
            <p:cNvPicPr>
              <a:picLocks noChangeAspect="1"/>
            </p:cNvPicPr>
            <p:nvPr/>
          </p:nvPicPr>
          <p:blipFill rotWithShape="1">
            <a:blip r:embed="rId2"/>
            <a:srcRect l="51883" r="23303"/>
            <a:stretch/>
          </p:blipFill>
          <p:spPr>
            <a:xfrm>
              <a:off x="589281" y="3781093"/>
              <a:ext cx="1330960" cy="1036520"/>
            </a:xfrm>
            <a:prstGeom prst="rect">
              <a:avLst/>
            </a:prstGeom>
          </p:spPr>
        </p:pic>
        <p:grpSp>
          <p:nvGrpSpPr>
            <p:cNvPr id="24" name="Group 23">
              <a:extLst>
                <a:ext uri="{FF2B5EF4-FFF2-40B4-BE49-F238E27FC236}">
                  <a16:creationId xmlns:a16="http://schemas.microsoft.com/office/drawing/2014/main" id="{0AAF2148-C066-7BE5-1793-6ACBC8CA805D}"/>
                </a:ext>
              </a:extLst>
            </p:cNvPr>
            <p:cNvGrpSpPr/>
            <p:nvPr/>
          </p:nvGrpSpPr>
          <p:grpSpPr>
            <a:xfrm>
              <a:off x="5611601" y="3822826"/>
              <a:ext cx="1330995" cy="1023235"/>
              <a:chOff x="6134626" y="3331052"/>
              <a:chExt cx="1330995" cy="1023235"/>
            </a:xfrm>
          </p:grpSpPr>
          <p:pic>
            <p:nvPicPr>
              <p:cNvPr id="11" name="Picture 10">
                <a:extLst>
                  <a:ext uri="{FF2B5EF4-FFF2-40B4-BE49-F238E27FC236}">
                    <a16:creationId xmlns:a16="http://schemas.microsoft.com/office/drawing/2014/main" id="{0126AB1C-D872-B233-4328-2CFC6E1F4E9C}"/>
                  </a:ext>
                </a:extLst>
              </p:cNvPr>
              <p:cNvPicPr>
                <a:picLocks noChangeAspect="1"/>
              </p:cNvPicPr>
              <p:nvPr/>
            </p:nvPicPr>
            <p:blipFill rotWithShape="1">
              <a:blip r:embed="rId2"/>
              <a:srcRect l="5024" t="57249" r="75313" b="3943"/>
              <a:stretch/>
            </p:blipFill>
            <p:spPr>
              <a:xfrm>
                <a:off x="6134626" y="3846638"/>
                <a:ext cx="1330995" cy="507649"/>
              </a:xfrm>
              <a:prstGeom prst="rect">
                <a:avLst/>
              </a:prstGeom>
            </p:spPr>
          </p:pic>
          <p:pic>
            <p:nvPicPr>
              <p:cNvPr id="12" name="Picture 11">
                <a:extLst>
                  <a:ext uri="{FF2B5EF4-FFF2-40B4-BE49-F238E27FC236}">
                    <a16:creationId xmlns:a16="http://schemas.microsoft.com/office/drawing/2014/main" id="{1ED14263-24C5-02AF-8BA5-28A074251235}"/>
                  </a:ext>
                </a:extLst>
              </p:cNvPr>
              <p:cNvPicPr>
                <a:picLocks noChangeAspect="1"/>
              </p:cNvPicPr>
              <p:nvPr/>
            </p:nvPicPr>
            <p:blipFill rotWithShape="1">
              <a:blip r:embed="rId2"/>
              <a:srcRect l="29604" t="54990" r="50734" b="3825"/>
              <a:stretch/>
            </p:blipFill>
            <p:spPr>
              <a:xfrm>
                <a:off x="6134626" y="3331052"/>
                <a:ext cx="1330995" cy="538740"/>
              </a:xfrm>
              <a:prstGeom prst="rect">
                <a:avLst/>
              </a:prstGeom>
            </p:spPr>
          </p:pic>
        </p:grpSp>
        <p:grpSp>
          <p:nvGrpSpPr>
            <p:cNvPr id="32" name="Group 31">
              <a:extLst>
                <a:ext uri="{FF2B5EF4-FFF2-40B4-BE49-F238E27FC236}">
                  <a16:creationId xmlns:a16="http://schemas.microsoft.com/office/drawing/2014/main" id="{A5D08BFC-E0F2-A578-FC7A-EC5BCEF94D75}"/>
                </a:ext>
              </a:extLst>
            </p:cNvPr>
            <p:cNvGrpSpPr/>
            <p:nvPr/>
          </p:nvGrpSpPr>
          <p:grpSpPr>
            <a:xfrm>
              <a:off x="3045061" y="3831811"/>
              <a:ext cx="1330995" cy="1018166"/>
              <a:chOff x="7576248" y="3330309"/>
              <a:chExt cx="1330995" cy="1018166"/>
            </a:xfrm>
          </p:grpSpPr>
          <p:pic>
            <p:nvPicPr>
              <p:cNvPr id="30" name="Picture 29">
                <a:extLst>
                  <a:ext uri="{FF2B5EF4-FFF2-40B4-BE49-F238E27FC236}">
                    <a16:creationId xmlns:a16="http://schemas.microsoft.com/office/drawing/2014/main" id="{393C70C3-9C02-6613-F205-170580B1B0BA}"/>
                  </a:ext>
                </a:extLst>
              </p:cNvPr>
              <p:cNvPicPr>
                <a:picLocks noChangeAspect="1"/>
              </p:cNvPicPr>
              <p:nvPr/>
            </p:nvPicPr>
            <p:blipFill rotWithShape="1">
              <a:blip r:embed="rId2"/>
              <a:srcRect l="29604" t="54990" r="50734" b="3825"/>
              <a:stretch/>
            </p:blipFill>
            <p:spPr>
              <a:xfrm>
                <a:off x="7576248" y="3330309"/>
                <a:ext cx="1330995" cy="538740"/>
              </a:xfrm>
              <a:prstGeom prst="rect">
                <a:avLst/>
              </a:prstGeom>
            </p:spPr>
          </p:pic>
          <p:pic>
            <p:nvPicPr>
              <p:cNvPr id="31" name="Picture 30">
                <a:extLst>
                  <a:ext uri="{FF2B5EF4-FFF2-40B4-BE49-F238E27FC236}">
                    <a16:creationId xmlns:a16="http://schemas.microsoft.com/office/drawing/2014/main" id="{DFD2DF7A-59DC-9D43-E417-71085F61310D}"/>
                  </a:ext>
                </a:extLst>
              </p:cNvPr>
              <p:cNvPicPr>
                <a:picLocks noChangeAspect="1"/>
              </p:cNvPicPr>
              <p:nvPr/>
            </p:nvPicPr>
            <p:blipFill rotWithShape="1">
              <a:blip r:embed="rId2"/>
              <a:srcRect l="29604" t="57367" r="50734" b="3825"/>
              <a:stretch/>
            </p:blipFill>
            <p:spPr>
              <a:xfrm>
                <a:off x="7576248" y="3840825"/>
                <a:ext cx="1330995" cy="507650"/>
              </a:xfrm>
              <a:prstGeom prst="rect">
                <a:avLst/>
              </a:prstGeom>
            </p:spPr>
          </p:pic>
        </p:grpSp>
        <p:pic>
          <p:nvPicPr>
            <p:cNvPr id="33" name="Picture 32">
              <a:extLst>
                <a:ext uri="{FF2B5EF4-FFF2-40B4-BE49-F238E27FC236}">
                  <a16:creationId xmlns:a16="http://schemas.microsoft.com/office/drawing/2014/main" id="{FE1CA1FB-7AF9-E981-E2FC-3ACE83BBD4D7}"/>
                </a:ext>
              </a:extLst>
            </p:cNvPr>
            <p:cNvPicPr>
              <a:picLocks noChangeAspect="1"/>
            </p:cNvPicPr>
            <p:nvPr/>
          </p:nvPicPr>
          <p:blipFill rotWithShape="1">
            <a:blip r:embed="rId2"/>
            <a:srcRect l="79364"/>
            <a:stretch/>
          </p:blipFill>
          <p:spPr>
            <a:xfrm>
              <a:off x="6997206" y="3789952"/>
              <a:ext cx="1106869" cy="1036520"/>
            </a:xfrm>
            <a:prstGeom prst="rect">
              <a:avLst/>
            </a:prstGeom>
          </p:spPr>
        </p:pic>
        <p:pic>
          <p:nvPicPr>
            <p:cNvPr id="34" name="Picture 33">
              <a:extLst>
                <a:ext uri="{FF2B5EF4-FFF2-40B4-BE49-F238E27FC236}">
                  <a16:creationId xmlns:a16="http://schemas.microsoft.com/office/drawing/2014/main" id="{11C2436D-0ED5-C870-594D-37F69F0492AF}"/>
                </a:ext>
              </a:extLst>
            </p:cNvPr>
            <p:cNvPicPr>
              <a:picLocks noChangeAspect="1"/>
            </p:cNvPicPr>
            <p:nvPr/>
          </p:nvPicPr>
          <p:blipFill rotWithShape="1">
            <a:blip r:embed="rId2"/>
            <a:srcRect r="95268"/>
            <a:stretch/>
          </p:blipFill>
          <p:spPr>
            <a:xfrm>
              <a:off x="457200" y="3781093"/>
              <a:ext cx="253796" cy="1036520"/>
            </a:xfrm>
            <a:prstGeom prst="rect">
              <a:avLst/>
            </a:prstGeom>
          </p:spPr>
        </p:pic>
        <p:pic>
          <p:nvPicPr>
            <p:cNvPr id="35" name="Picture 34">
              <a:extLst>
                <a:ext uri="{FF2B5EF4-FFF2-40B4-BE49-F238E27FC236}">
                  <a16:creationId xmlns:a16="http://schemas.microsoft.com/office/drawing/2014/main" id="{0950CF9E-5C95-EC31-D47C-5943A39CCDB6}"/>
                </a:ext>
              </a:extLst>
            </p:cNvPr>
            <p:cNvPicPr>
              <a:picLocks noChangeAspect="1"/>
            </p:cNvPicPr>
            <p:nvPr/>
          </p:nvPicPr>
          <p:blipFill rotWithShape="1">
            <a:blip r:embed="rId2"/>
            <a:srcRect l="4921" r="75211"/>
            <a:stretch/>
          </p:blipFill>
          <p:spPr>
            <a:xfrm>
              <a:off x="1901243" y="3789952"/>
              <a:ext cx="1065694" cy="1036520"/>
            </a:xfrm>
            <a:prstGeom prst="rect">
              <a:avLst/>
            </a:prstGeom>
          </p:spPr>
        </p:pic>
        <p:pic>
          <p:nvPicPr>
            <p:cNvPr id="36" name="Picture 35">
              <a:extLst>
                <a:ext uri="{FF2B5EF4-FFF2-40B4-BE49-F238E27FC236}">
                  <a16:creationId xmlns:a16="http://schemas.microsoft.com/office/drawing/2014/main" id="{2E0637EC-D826-335C-14BD-CDCE7F3F2A5C}"/>
                </a:ext>
              </a:extLst>
            </p:cNvPr>
            <p:cNvPicPr>
              <a:picLocks noChangeAspect="1"/>
            </p:cNvPicPr>
            <p:nvPr/>
          </p:nvPicPr>
          <p:blipFill rotWithShape="1">
            <a:blip r:embed="rId2"/>
            <a:srcRect l="28919" r="50445"/>
            <a:stretch/>
          </p:blipFill>
          <p:spPr>
            <a:xfrm>
              <a:off x="4440394" y="3790821"/>
              <a:ext cx="1106869" cy="1036520"/>
            </a:xfrm>
            <a:prstGeom prst="rect">
              <a:avLst/>
            </a:prstGeom>
          </p:spPr>
        </p:pic>
        <p:sp>
          <p:nvSpPr>
            <p:cNvPr id="44" name="TextBox 43">
              <a:extLst>
                <a:ext uri="{FF2B5EF4-FFF2-40B4-BE49-F238E27FC236}">
                  <a16:creationId xmlns:a16="http://schemas.microsoft.com/office/drawing/2014/main" id="{DC31AFA3-3853-D7D4-2303-52426B920D2E}"/>
                </a:ext>
              </a:extLst>
            </p:cNvPr>
            <p:cNvSpPr txBox="1"/>
            <p:nvPr/>
          </p:nvSpPr>
          <p:spPr>
            <a:xfrm>
              <a:off x="974075" y="4826472"/>
              <a:ext cx="561372" cy="461665"/>
            </a:xfrm>
            <a:prstGeom prst="rect">
              <a:avLst/>
            </a:prstGeom>
            <a:noFill/>
          </p:spPr>
          <p:txBody>
            <a:bodyPr wrap="none" rtlCol="0">
              <a:spAutoFit/>
            </a:bodyPr>
            <a:lstStyle/>
            <a:p>
              <a:r>
                <a:rPr lang="en-US" sz="2400" dirty="0"/>
                <a:t>(a)</a:t>
              </a:r>
            </a:p>
          </p:txBody>
        </p:sp>
        <p:sp>
          <p:nvSpPr>
            <p:cNvPr id="45" name="TextBox 44">
              <a:extLst>
                <a:ext uri="{FF2B5EF4-FFF2-40B4-BE49-F238E27FC236}">
                  <a16:creationId xmlns:a16="http://schemas.microsoft.com/office/drawing/2014/main" id="{3CFCA200-4D1F-E1F0-8CED-95F260D56E6B}"/>
                </a:ext>
              </a:extLst>
            </p:cNvPr>
            <p:cNvSpPr txBox="1"/>
            <p:nvPr/>
          </p:nvSpPr>
          <p:spPr>
            <a:xfrm>
              <a:off x="2144574" y="4826472"/>
              <a:ext cx="561372" cy="461665"/>
            </a:xfrm>
            <a:prstGeom prst="rect">
              <a:avLst/>
            </a:prstGeom>
            <a:noFill/>
          </p:spPr>
          <p:txBody>
            <a:bodyPr wrap="none" rtlCol="0">
              <a:spAutoFit/>
            </a:bodyPr>
            <a:lstStyle/>
            <a:p>
              <a:r>
                <a:rPr lang="en-US" sz="2400" dirty="0"/>
                <a:t>(b)</a:t>
              </a:r>
            </a:p>
          </p:txBody>
        </p:sp>
        <p:sp>
          <p:nvSpPr>
            <p:cNvPr id="46" name="TextBox 45">
              <a:extLst>
                <a:ext uri="{FF2B5EF4-FFF2-40B4-BE49-F238E27FC236}">
                  <a16:creationId xmlns:a16="http://schemas.microsoft.com/office/drawing/2014/main" id="{BC0CB3AD-CA2C-0039-5764-94D191653DB3}"/>
                </a:ext>
              </a:extLst>
            </p:cNvPr>
            <p:cNvSpPr txBox="1"/>
            <p:nvPr/>
          </p:nvSpPr>
          <p:spPr>
            <a:xfrm>
              <a:off x="3431664" y="4826472"/>
              <a:ext cx="543739" cy="461665"/>
            </a:xfrm>
            <a:prstGeom prst="rect">
              <a:avLst/>
            </a:prstGeom>
            <a:noFill/>
          </p:spPr>
          <p:txBody>
            <a:bodyPr wrap="none" rtlCol="0">
              <a:spAutoFit/>
            </a:bodyPr>
            <a:lstStyle/>
            <a:p>
              <a:r>
                <a:rPr lang="en-US" sz="2400" dirty="0"/>
                <a:t>(c)</a:t>
              </a:r>
            </a:p>
          </p:txBody>
        </p:sp>
        <p:sp>
          <p:nvSpPr>
            <p:cNvPr id="47" name="TextBox 46">
              <a:extLst>
                <a:ext uri="{FF2B5EF4-FFF2-40B4-BE49-F238E27FC236}">
                  <a16:creationId xmlns:a16="http://schemas.microsoft.com/office/drawing/2014/main" id="{AE54F441-4CFA-B2D4-67F6-8495DC4F01FC}"/>
                </a:ext>
              </a:extLst>
            </p:cNvPr>
            <p:cNvSpPr txBox="1"/>
            <p:nvPr/>
          </p:nvSpPr>
          <p:spPr>
            <a:xfrm>
              <a:off x="4721959" y="4852365"/>
              <a:ext cx="561372" cy="461665"/>
            </a:xfrm>
            <a:prstGeom prst="rect">
              <a:avLst/>
            </a:prstGeom>
            <a:noFill/>
          </p:spPr>
          <p:txBody>
            <a:bodyPr wrap="none" rtlCol="0">
              <a:spAutoFit/>
            </a:bodyPr>
            <a:lstStyle/>
            <a:p>
              <a:r>
                <a:rPr lang="en-US" sz="2400" dirty="0"/>
                <a:t>(d)</a:t>
              </a:r>
            </a:p>
          </p:txBody>
        </p:sp>
        <p:sp>
          <p:nvSpPr>
            <p:cNvPr id="48" name="TextBox 47">
              <a:extLst>
                <a:ext uri="{FF2B5EF4-FFF2-40B4-BE49-F238E27FC236}">
                  <a16:creationId xmlns:a16="http://schemas.microsoft.com/office/drawing/2014/main" id="{793D0F87-C41F-726C-5EE8-EFB82341AB57}"/>
                </a:ext>
              </a:extLst>
            </p:cNvPr>
            <p:cNvSpPr txBox="1"/>
            <p:nvPr/>
          </p:nvSpPr>
          <p:spPr>
            <a:xfrm>
              <a:off x="5996412" y="4855962"/>
              <a:ext cx="561372"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2F170812-0D92-6725-9088-CB94D15A618E}"/>
                </a:ext>
              </a:extLst>
            </p:cNvPr>
            <p:cNvSpPr txBox="1"/>
            <p:nvPr/>
          </p:nvSpPr>
          <p:spPr>
            <a:xfrm>
              <a:off x="7265803" y="4846061"/>
              <a:ext cx="474810" cy="461665"/>
            </a:xfrm>
            <a:prstGeom prst="rect">
              <a:avLst/>
            </a:prstGeom>
            <a:noFill/>
          </p:spPr>
          <p:txBody>
            <a:bodyPr wrap="none" rtlCol="0">
              <a:spAutoFit/>
            </a:bodyPr>
            <a:lstStyle/>
            <a:p>
              <a:r>
                <a:rPr lang="en-US" sz="2400" dirty="0"/>
                <a:t>(f)</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27A816-EDDC-C1E9-C4A0-E1552F9A0260}"/>
                  </a:ext>
                </a:extLst>
              </p:cNvPr>
              <p:cNvSpPr txBox="1"/>
              <p:nvPr/>
            </p:nvSpPr>
            <p:spPr>
              <a:xfrm>
                <a:off x="390544" y="2331321"/>
                <a:ext cx="8296256" cy="1595437"/>
              </a:xfrm>
              <a:prstGeom prst="rect">
                <a:avLst/>
              </a:prstGeom>
              <a:noFill/>
            </p:spPr>
            <p:txBody>
              <a:bodyPr wrap="square" rtlCol="0">
                <a:spAutoFit/>
              </a:bodyPr>
              <a:lstStyle/>
              <a:p>
                <a:pPr algn="just"/>
                <a:r>
                  <a:rPr lang="en-US" sz="2400" dirty="0"/>
                  <a:t>For (d) and (e), let’s consider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m:t>
                        </m:r>
                      </m:sub>
                    </m:sSub>
                    <m:d>
                      <m:dPr>
                        <m:begChr m:val="|"/>
                        <m:endChr m:val=""/>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By chain rule, the first operation will generate</a:t>
                </a:r>
                <a14:m>
                  <m:oMath xmlns:m="http://schemas.openxmlformats.org/officeDocument/2006/math">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e>
                            </m:d>
                          </m:e>
                        </m:d>
                      </m:e>
                    </m:d>
                  </m:oMath>
                </a14:m>
                <a:r>
                  <a:rPr lang="en-US" sz="2400" dirty="0"/>
                  <a:t> and the second operation will generate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i="1">
                                <a:latin typeface="Cambria Math" panose="02040503050406030204" pitchFamily="18" charset="0"/>
                              </a:rPr>
                              <m:t>2</m:t>
                            </m:r>
                          </m:e>
                        </m:d>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2</m:t>
                                </m:r>
                              </m:e>
                            </m:acc>
                          </m:e>
                        </m:d>
                      </m:e>
                    </m:d>
                  </m:oMath>
                </a14:m>
                <a:r>
                  <a:rPr lang="en-US" sz="2400" dirty="0"/>
                  <a:t>. Therefore, the eigenfunction is a linear combination of (d) and (e).</a:t>
                </a:r>
              </a:p>
            </p:txBody>
          </p:sp>
        </mc:Choice>
        <mc:Fallback xmlns="">
          <p:sp>
            <p:nvSpPr>
              <p:cNvPr id="14" name="TextBox 13">
                <a:extLst>
                  <a:ext uri="{FF2B5EF4-FFF2-40B4-BE49-F238E27FC236}">
                    <a16:creationId xmlns:a16="http://schemas.microsoft.com/office/drawing/2014/main" id="{0727A816-EDDC-C1E9-C4A0-E1552F9A0260}"/>
                  </a:ext>
                </a:extLst>
              </p:cNvPr>
              <p:cNvSpPr txBox="1">
                <a:spLocks noRot="1" noChangeAspect="1" noMove="1" noResize="1" noEditPoints="1" noAdjustHandles="1" noChangeArrowheads="1" noChangeShapeType="1" noTextEdit="1"/>
              </p:cNvSpPr>
              <p:nvPr/>
            </p:nvSpPr>
            <p:spPr>
              <a:xfrm>
                <a:off x="390544" y="2331321"/>
                <a:ext cx="8296256" cy="1595437"/>
              </a:xfrm>
              <a:prstGeom prst="rect">
                <a:avLst/>
              </a:prstGeom>
              <a:blipFill>
                <a:blip r:embed="rId3"/>
                <a:stretch>
                  <a:fillRect l="-1070" t="-36220" r="-1223" b="-3307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555DD7B-0F30-C67B-EDC3-F200CD17D9E0}"/>
              </a:ext>
            </a:extLst>
          </p:cNvPr>
          <p:cNvPicPr>
            <a:picLocks noChangeAspect="1"/>
          </p:cNvPicPr>
          <p:nvPr/>
        </p:nvPicPr>
        <p:blipFill>
          <a:blip r:embed="rId4"/>
          <a:stretch>
            <a:fillRect/>
          </a:stretch>
        </p:blipFill>
        <p:spPr>
          <a:xfrm>
            <a:off x="465980" y="3946814"/>
            <a:ext cx="8229601" cy="1287804"/>
          </a:xfrm>
          <a:prstGeom prst="rect">
            <a:avLst/>
          </a:prstGeom>
        </p:spPr>
      </p:pic>
      <p:pic>
        <p:nvPicPr>
          <p:cNvPr id="16" name="Picture 15">
            <a:extLst>
              <a:ext uri="{FF2B5EF4-FFF2-40B4-BE49-F238E27FC236}">
                <a16:creationId xmlns:a16="http://schemas.microsoft.com/office/drawing/2014/main" id="{CB5BE662-6E39-DA26-2446-A8C03CF1B6C1}"/>
              </a:ext>
            </a:extLst>
          </p:cNvPr>
          <p:cNvPicPr>
            <a:picLocks noChangeAspect="1"/>
          </p:cNvPicPr>
          <p:nvPr/>
        </p:nvPicPr>
        <p:blipFill>
          <a:blip r:embed="rId5"/>
          <a:stretch>
            <a:fillRect/>
          </a:stretch>
        </p:blipFill>
        <p:spPr>
          <a:xfrm>
            <a:off x="457200" y="5294318"/>
            <a:ext cx="8295227" cy="1287803"/>
          </a:xfrm>
          <a:prstGeom prst="rect">
            <a:avLst/>
          </a:prstGeom>
        </p:spPr>
      </p:pic>
    </p:spTree>
    <p:extLst>
      <p:ext uri="{BB962C8B-B14F-4D97-AF65-F5344CB8AC3E}">
        <p14:creationId xmlns:p14="http://schemas.microsoft.com/office/powerpoint/2010/main" val="255080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sz="2800" dirty="0"/>
              <a:t>Broken symmetry state</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830997"/>
          </a:xfrm>
          <a:prstGeom prst="rect">
            <a:avLst/>
          </a:prstGeom>
          <a:noFill/>
        </p:spPr>
        <p:txBody>
          <a:bodyPr wrap="square" rtlCol="0">
            <a:spAutoFit/>
          </a:bodyPr>
          <a:lstStyle/>
          <a:p>
            <a:pPr algn="just"/>
            <a:r>
              <a:rPr lang="en-US" sz="2400" dirty="0"/>
              <a:t>The single determinant broken symmetry (BS) state can be written as a linear combination of the two SACs</a:t>
            </a:r>
          </a:p>
        </p:txBody>
      </p:sp>
      <p:sp>
        <p:nvSpPr>
          <p:cNvPr id="13" name="TextBox 9">
            <a:extLst>
              <a:ext uri="{FF2B5EF4-FFF2-40B4-BE49-F238E27FC236}">
                <a16:creationId xmlns:a16="http://schemas.microsoft.com/office/drawing/2014/main" id="{E52943FD-7AC0-4EDA-BCEA-12F941AF1923}"/>
              </a:ext>
            </a:extLst>
          </p:cNvPr>
          <p:cNvSpPr txBox="1"/>
          <p:nvPr/>
        </p:nvSpPr>
        <p:spPr>
          <a:xfrm>
            <a:off x="390544" y="2319661"/>
            <a:ext cx="8296256" cy="461665"/>
          </a:xfrm>
          <a:prstGeom prst="rect">
            <a:avLst/>
          </a:prstGeom>
          <a:noFill/>
        </p:spPr>
        <p:txBody>
          <a:bodyPr wrap="square" rtlCol="0">
            <a:spAutoFit/>
          </a:bodyPr>
          <a:lstStyle/>
          <a:p>
            <a:pPr algn="just"/>
            <a:r>
              <a:rPr lang="en-US" sz="2400" dirty="0"/>
              <a:t>The S</a:t>
            </a:r>
            <a:r>
              <a:rPr lang="en-US" sz="2400" baseline="30000" dirty="0"/>
              <a:t>2</a:t>
            </a:r>
            <a:r>
              <a:rPr lang="en-US" sz="2400" dirty="0"/>
              <a:t> expectation value of the BS wavefunction is</a:t>
            </a:r>
          </a:p>
        </p:txBody>
      </p:sp>
      <p:pic>
        <p:nvPicPr>
          <p:cNvPr id="6" name="Picture 5">
            <a:extLst>
              <a:ext uri="{FF2B5EF4-FFF2-40B4-BE49-F238E27FC236}">
                <a16:creationId xmlns:a16="http://schemas.microsoft.com/office/drawing/2014/main" id="{9FE3A1C6-0A54-1725-C2CC-24012B0A32A4}"/>
              </a:ext>
            </a:extLst>
          </p:cNvPr>
          <p:cNvPicPr>
            <a:picLocks noChangeAspect="1"/>
          </p:cNvPicPr>
          <p:nvPr/>
        </p:nvPicPr>
        <p:blipFill>
          <a:blip r:embed="rId3"/>
          <a:stretch>
            <a:fillRect/>
          </a:stretch>
        </p:blipFill>
        <p:spPr>
          <a:xfrm>
            <a:off x="558244" y="1583061"/>
            <a:ext cx="3949700" cy="736600"/>
          </a:xfrm>
          <a:prstGeom prst="rect">
            <a:avLst/>
          </a:prstGeom>
        </p:spPr>
      </p:pic>
      <p:pic>
        <p:nvPicPr>
          <p:cNvPr id="10" name="Picture 9">
            <a:extLst>
              <a:ext uri="{FF2B5EF4-FFF2-40B4-BE49-F238E27FC236}">
                <a16:creationId xmlns:a16="http://schemas.microsoft.com/office/drawing/2014/main" id="{7ED88271-59A5-9805-EB34-674161471AB2}"/>
              </a:ext>
            </a:extLst>
          </p:cNvPr>
          <p:cNvPicPr>
            <a:picLocks noChangeAspect="1"/>
          </p:cNvPicPr>
          <p:nvPr/>
        </p:nvPicPr>
        <p:blipFill>
          <a:blip r:embed="rId4"/>
          <a:stretch>
            <a:fillRect/>
          </a:stretch>
        </p:blipFill>
        <p:spPr>
          <a:xfrm>
            <a:off x="558246" y="2781326"/>
            <a:ext cx="7772400" cy="1770926"/>
          </a:xfrm>
          <a:prstGeom prst="rect">
            <a:avLst/>
          </a:prstGeom>
        </p:spPr>
      </p:pic>
      <p:sp>
        <p:nvSpPr>
          <p:cNvPr id="16" name="矩形 4">
            <a:extLst>
              <a:ext uri="{FF2B5EF4-FFF2-40B4-BE49-F238E27FC236}">
                <a16:creationId xmlns:a16="http://schemas.microsoft.com/office/drawing/2014/main" id="{4E625829-CC74-B47B-3AEB-92BAD13505F1}"/>
              </a:ext>
            </a:extLst>
          </p:cNvPr>
          <p:cNvSpPr/>
          <p:nvPr/>
        </p:nvSpPr>
        <p:spPr>
          <a:xfrm>
            <a:off x="0" y="6642383"/>
            <a:ext cx="7772400" cy="21544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pic>
        <p:nvPicPr>
          <p:cNvPr id="17" name="Picture 16">
            <a:extLst>
              <a:ext uri="{FF2B5EF4-FFF2-40B4-BE49-F238E27FC236}">
                <a16:creationId xmlns:a16="http://schemas.microsoft.com/office/drawing/2014/main" id="{AB41313B-0957-CDF3-1895-DFD0CE36BDDD}"/>
              </a:ext>
            </a:extLst>
          </p:cNvPr>
          <p:cNvPicPr>
            <a:picLocks noChangeAspect="1"/>
          </p:cNvPicPr>
          <p:nvPr/>
        </p:nvPicPr>
        <p:blipFill>
          <a:blip r:embed="rId5"/>
          <a:stretch>
            <a:fillRect/>
          </a:stretch>
        </p:blipFill>
        <p:spPr>
          <a:xfrm>
            <a:off x="558244" y="4557663"/>
            <a:ext cx="4737100" cy="965200"/>
          </a:xfrm>
          <a:prstGeom prst="rect">
            <a:avLst/>
          </a:prstGeom>
        </p:spPr>
      </p:pic>
    </p:spTree>
    <p:extLst>
      <p:ext uri="{BB962C8B-B14F-4D97-AF65-F5344CB8AC3E}">
        <p14:creationId xmlns:p14="http://schemas.microsoft.com/office/powerpoint/2010/main" val="59907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Broken </a:t>
            </a:r>
            <a:r>
              <a:rPr lang="en-US" altLang="zh-TW" sz="2800"/>
              <a:t>symmetry state</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The energy of the BS state</a:t>
            </a:r>
          </a:p>
        </p:txBody>
      </p:sp>
      <p:sp>
        <p:nvSpPr>
          <p:cNvPr id="5" name="矩形 4">
            <a:extLst>
              <a:ext uri="{FF2B5EF4-FFF2-40B4-BE49-F238E27FC236}">
                <a16:creationId xmlns:a16="http://schemas.microsoft.com/office/drawing/2014/main" id="{E2930F7C-666D-4A8B-AF8D-F0DAE1D4F269}"/>
              </a:ext>
            </a:extLst>
          </p:cNvPr>
          <p:cNvSpPr/>
          <p:nvPr/>
        </p:nvSpPr>
        <p:spPr>
          <a:xfrm>
            <a:off x="0" y="6642383"/>
            <a:ext cx="7772400" cy="21544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p:sp>
        <p:nvSpPr>
          <p:cNvPr id="13" name="TextBox 9">
            <a:extLst>
              <a:ext uri="{FF2B5EF4-FFF2-40B4-BE49-F238E27FC236}">
                <a16:creationId xmlns:a16="http://schemas.microsoft.com/office/drawing/2014/main" id="{E52943FD-7AC0-4EDA-BCEA-12F941AF1923}"/>
              </a:ext>
            </a:extLst>
          </p:cNvPr>
          <p:cNvSpPr txBox="1"/>
          <p:nvPr/>
        </p:nvSpPr>
        <p:spPr>
          <a:xfrm>
            <a:off x="390544" y="3647184"/>
            <a:ext cx="8296256" cy="461665"/>
          </a:xfrm>
          <a:prstGeom prst="rect">
            <a:avLst/>
          </a:prstGeom>
          <a:noFill/>
        </p:spPr>
        <p:txBody>
          <a:bodyPr wrap="square" rtlCol="0">
            <a:spAutoFit/>
          </a:bodyPr>
          <a:lstStyle/>
          <a:p>
            <a:pPr algn="just"/>
            <a:r>
              <a:rPr lang="en-US" sz="2400" dirty="0"/>
              <a:t>Hence, the energy of the BS and pure state</a:t>
            </a:r>
          </a:p>
        </p:txBody>
      </p:sp>
      <p:sp>
        <p:nvSpPr>
          <p:cNvPr id="14" name="TextBox 9">
            <a:extLst>
              <a:ext uri="{FF2B5EF4-FFF2-40B4-BE49-F238E27FC236}">
                <a16:creationId xmlns:a16="http://schemas.microsoft.com/office/drawing/2014/main" id="{69B0C79F-AC3E-CD68-9052-1D133F1F161D}"/>
              </a:ext>
            </a:extLst>
          </p:cNvPr>
          <p:cNvSpPr txBox="1"/>
          <p:nvPr/>
        </p:nvSpPr>
        <p:spPr>
          <a:xfrm>
            <a:off x="390544" y="1951424"/>
            <a:ext cx="8296256" cy="461665"/>
          </a:xfrm>
          <a:prstGeom prst="rect">
            <a:avLst/>
          </a:prstGeom>
          <a:noFill/>
        </p:spPr>
        <p:txBody>
          <a:bodyPr wrap="square" rtlCol="0">
            <a:spAutoFit/>
          </a:bodyPr>
          <a:lstStyle/>
          <a:p>
            <a:pPr algn="just"/>
            <a:r>
              <a:rPr lang="en-US" sz="2400" dirty="0"/>
              <a:t>By orthonormality relation,</a:t>
            </a:r>
          </a:p>
        </p:txBody>
      </p:sp>
      <p:pic>
        <p:nvPicPr>
          <p:cNvPr id="15" name="Picture 14">
            <a:extLst>
              <a:ext uri="{FF2B5EF4-FFF2-40B4-BE49-F238E27FC236}">
                <a16:creationId xmlns:a16="http://schemas.microsoft.com/office/drawing/2014/main" id="{7894BB10-72D3-6578-D7C2-CFE5964EC90E}"/>
              </a:ext>
            </a:extLst>
          </p:cNvPr>
          <p:cNvPicPr>
            <a:picLocks noChangeAspect="1"/>
          </p:cNvPicPr>
          <p:nvPr/>
        </p:nvPicPr>
        <p:blipFill>
          <a:blip r:embed="rId3"/>
          <a:stretch>
            <a:fillRect/>
          </a:stretch>
        </p:blipFill>
        <p:spPr>
          <a:xfrm>
            <a:off x="558244" y="2416274"/>
            <a:ext cx="6769100" cy="1231900"/>
          </a:xfrm>
          <a:prstGeom prst="rect">
            <a:avLst/>
          </a:prstGeom>
        </p:spPr>
      </p:pic>
      <p:pic>
        <p:nvPicPr>
          <p:cNvPr id="16" name="Picture 15">
            <a:extLst>
              <a:ext uri="{FF2B5EF4-FFF2-40B4-BE49-F238E27FC236}">
                <a16:creationId xmlns:a16="http://schemas.microsoft.com/office/drawing/2014/main" id="{607EECFC-04CD-13EC-51E1-72613D7E496F}"/>
              </a:ext>
            </a:extLst>
          </p:cNvPr>
          <p:cNvPicPr>
            <a:picLocks noChangeAspect="1"/>
          </p:cNvPicPr>
          <p:nvPr/>
        </p:nvPicPr>
        <p:blipFill>
          <a:blip r:embed="rId4"/>
          <a:stretch>
            <a:fillRect/>
          </a:stretch>
        </p:blipFill>
        <p:spPr>
          <a:xfrm>
            <a:off x="558244" y="1241214"/>
            <a:ext cx="4064000" cy="711200"/>
          </a:xfrm>
          <a:prstGeom prst="rect">
            <a:avLst/>
          </a:prstGeom>
        </p:spPr>
      </p:pic>
      <p:pic>
        <p:nvPicPr>
          <p:cNvPr id="18" name="Picture 17">
            <a:extLst>
              <a:ext uri="{FF2B5EF4-FFF2-40B4-BE49-F238E27FC236}">
                <a16:creationId xmlns:a16="http://schemas.microsoft.com/office/drawing/2014/main" id="{523A4A4C-A610-8844-8578-310A463518FD}"/>
              </a:ext>
            </a:extLst>
          </p:cNvPr>
          <p:cNvPicPr>
            <a:picLocks noChangeAspect="1"/>
          </p:cNvPicPr>
          <p:nvPr/>
        </p:nvPicPr>
        <p:blipFill>
          <a:blip r:embed="rId5"/>
          <a:stretch>
            <a:fillRect/>
          </a:stretch>
        </p:blipFill>
        <p:spPr>
          <a:xfrm>
            <a:off x="558244" y="4108459"/>
            <a:ext cx="5994400" cy="698500"/>
          </a:xfrm>
          <a:prstGeom prst="rect">
            <a:avLst/>
          </a:prstGeom>
        </p:spPr>
      </p:pic>
      <p:pic>
        <p:nvPicPr>
          <p:cNvPr id="20" name="Picture 19">
            <a:extLst>
              <a:ext uri="{FF2B5EF4-FFF2-40B4-BE49-F238E27FC236}">
                <a16:creationId xmlns:a16="http://schemas.microsoft.com/office/drawing/2014/main" id="{0D82183C-BE8A-E572-32B2-040DF3145ACD}"/>
              </a:ext>
            </a:extLst>
          </p:cNvPr>
          <p:cNvPicPr>
            <a:picLocks noChangeAspect="1"/>
          </p:cNvPicPr>
          <p:nvPr/>
        </p:nvPicPr>
        <p:blipFill>
          <a:blip r:embed="rId6"/>
          <a:stretch>
            <a:fillRect/>
          </a:stretch>
        </p:blipFill>
        <p:spPr>
          <a:xfrm>
            <a:off x="558246" y="4823686"/>
            <a:ext cx="7772400" cy="1790819"/>
          </a:xfrm>
          <a:prstGeom prst="rect">
            <a:avLst/>
          </a:prstGeom>
        </p:spPr>
      </p:pic>
    </p:spTree>
    <p:extLst>
      <p:ext uri="{BB962C8B-B14F-4D97-AF65-F5344CB8AC3E}">
        <p14:creationId xmlns:p14="http://schemas.microsoft.com/office/powerpoint/2010/main" val="103608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Spin purification</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461665"/>
              </a:xfrm>
              <a:prstGeom prst="rect">
                <a:avLst/>
              </a:prstGeom>
              <a:noFill/>
            </p:spPr>
            <p:txBody>
              <a:bodyPr wrap="square" rtlCol="0">
                <a:spAutoFit/>
              </a:bodyPr>
              <a:lstStyle/>
              <a:p>
                <a:pPr algn="just"/>
                <a:r>
                  <a:rPr lang="en-US" sz="2400" dirty="0"/>
                  <a:t>Substitute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2</m:t>
                        </m:r>
                      </m:sup>
                    </m:sSubSup>
                  </m:oMath>
                </a14:m>
                <a:r>
                  <a:rPr lang="en-US" sz="2400" dirty="0"/>
                  <a:t> by the S</a:t>
                </a:r>
                <a:r>
                  <a:rPr lang="en-US" sz="2400" baseline="30000" dirty="0"/>
                  <a:t>2</a:t>
                </a:r>
                <a:r>
                  <a:rPr lang="en-US" sz="2400" dirty="0"/>
                  <a:t> expectation values  </a:t>
                </a:r>
              </a:p>
            </p:txBody>
          </p:sp>
        </mc:Choice>
        <mc:Fallback xmlns="">
          <p:sp>
            <p:nvSpPr>
              <p:cNvPr id="9" name="TextBox 9">
                <a:extLst>
                  <a:ext uri="{FF2B5EF4-FFF2-40B4-BE49-F238E27FC236}">
                    <a16:creationId xmlns:a16="http://schemas.microsoft.com/office/drawing/2014/main" id="{5E2745AC-C32C-435F-AB21-E6BBF83D79E7}"/>
                  </a:ext>
                </a:extLst>
              </p:cNvPr>
              <p:cNvSpPr txBox="1">
                <a:spLocks noRot="1" noChangeAspect="1" noMove="1" noResize="1" noEditPoints="1" noAdjustHandles="1" noChangeArrowheads="1" noChangeShapeType="1" noTextEdit="1"/>
              </p:cNvSpPr>
              <p:nvPr/>
            </p:nvSpPr>
            <p:spPr>
              <a:xfrm>
                <a:off x="390544" y="777196"/>
                <a:ext cx="8296256" cy="461665"/>
              </a:xfrm>
              <a:prstGeom prst="rect">
                <a:avLst/>
              </a:prstGeom>
              <a:blipFill>
                <a:blip r:embed="rId3"/>
                <a:stretch>
                  <a:fillRect l="-1102" t="-9211" b="-30263"/>
                </a:stretch>
              </a:blipFill>
            </p:spPr>
            <p:txBody>
              <a:bodyPr/>
              <a:lstStyle/>
              <a:p>
                <a:r>
                  <a:rPr lang="en-US">
                    <a:noFill/>
                  </a:rPr>
                  <a:t> </a:t>
                </a:r>
              </a:p>
            </p:txBody>
          </p:sp>
        </mc:Fallback>
      </mc:AlternateContent>
      <p:sp>
        <p:nvSpPr>
          <p:cNvPr id="5" name="矩形 4">
            <a:extLst>
              <a:ext uri="{FF2B5EF4-FFF2-40B4-BE49-F238E27FC236}">
                <a16:creationId xmlns:a16="http://schemas.microsoft.com/office/drawing/2014/main" id="{E2930F7C-666D-4A8B-AF8D-F0DAE1D4F269}"/>
              </a:ext>
            </a:extLst>
          </p:cNvPr>
          <p:cNvSpPr/>
          <p:nvPr/>
        </p:nvSpPr>
        <p:spPr>
          <a:xfrm>
            <a:off x="0" y="6642383"/>
            <a:ext cx="7772400" cy="215444"/>
          </a:xfrm>
          <a:prstGeom prst="rect">
            <a:avLst/>
          </a:prstGeom>
        </p:spPr>
        <p:txBody>
          <a:bodyPr wrap="square">
            <a:spAutoFit/>
          </a:bodyPr>
          <a:lstStyle/>
          <a:p>
            <a:pPr>
              <a:spcBef>
                <a:spcPts val="0"/>
              </a:spcBef>
              <a:spcAft>
                <a:spcPts val="0"/>
              </a:spcAft>
            </a:pPr>
            <a:r>
              <a:rPr lang="en-US" altLang="zh-TW" sz="800" dirty="0" err="1"/>
              <a:t>Pople</a:t>
            </a:r>
            <a:r>
              <a:rPr lang="en-US" altLang="zh-TW" sz="800" dirty="0"/>
              <a:t>, J. A.; Krishnan, R.; Schlegel, H. B.; Binkley, J. S. Derivative Studies in </a:t>
            </a:r>
            <a:r>
              <a:rPr lang="en-US" altLang="zh-TW" sz="800" dirty="0" err="1"/>
              <a:t>Hartree-Fock</a:t>
            </a:r>
            <a:r>
              <a:rPr lang="en-US" altLang="zh-TW" sz="800" dirty="0"/>
              <a:t> and </a:t>
            </a:r>
            <a:r>
              <a:rPr lang="en-US" altLang="zh-TW" sz="800" dirty="0" err="1"/>
              <a:t>Møller-Plesset</a:t>
            </a:r>
            <a:r>
              <a:rPr lang="en-US" altLang="zh-TW" sz="800" dirty="0"/>
              <a:t> Theories. </a:t>
            </a:r>
            <a:r>
              <a:rPr lang="en-US" altLang="zh-TW" sz="800" i="1" dirty="0"/>
              <a:t>Int. J. Quant. Chem.</a:t>
            </a:r>
            <a:r>
              <a:rPr lang="en-US" altLang="zh-TW" sz="800" dirty="0"/>
              <a:t> </a:t>
            </a:r>
            <a:r>
              <a:rPr lang="en-US" altLang="zh-TW" sz="800" b="1" dirty="0"/>
              <a:t>1979</a:t>
            </a:r>
            <a:r>
              <a:rPr lang="en-US" altLang="zh-TW" sz="800" dirty="0"/>
              <a:t>, </a:t>
            </a:r>
            <a:r>
              <a:rPr lang="en-US" altLang="zh-TW" sz="800" i="1" dirty="0"/>
              <a:t>16</a:t>
            </a:r>
            <a:r>
              <a:rPr lang="en-US" altLang="zh-TW" sz="800" dirty="0"/>
              <a:t> (S13), 225–241.</a:t>
            </a:r>
            <a:endParaRPr lang="en-US" altLang="zh-TW" sz="800" dirty="0">
              <a:effectLst/>
            </a:endParaRPr>
          </a:p>
        </p:txBody>
      </p:sp>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19AC6062-A28E-9EBC-81CF-49619927748F}"/>
                  </a:ext>
                </a:extLst>
              </p:cNvPr>
              <p:cNvSpPr txBox="1"/>
              <p:nvPr/>
            </p:nvSpPr>
            <p:spPr>
              <a:xfrm>
                <a:off x="390544" y="3207361"/>
                <a:ext cx="8296256" cy="461665"/>
              </a:xfrm>
              <a:prstGeom prst="rect">
                <a:avLst/>
              </a:prstGeom>
              <a:noFill/>
            </p:spPr>
            <p:txBody>
              <a:bodyPr wrap="square" rtlCol="0">
                <a:spAutoFit/>
              </a:bodyPr>
              <a:lstStyle/>
              <a:p>
                <a:pPr algn="just"/>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𝑡</m:t>
                        </m:r>
                      </m:sub>
                    </m:sSub>
                  </m:oMath>
                </a14:m>
                <a:r>
                  <a:rPr lang="en-US" sz="2400" dirty="0"/>
                  <a:t> can be obtained from any of the triplet wavefunctions</a:t>
                </a:r>
              </a:p>
            </p:txBody>
          </p:sp>
        </mc:Choice>
        <mc:Fallback xmlns="">
          <p:sp>
            <p:nvSpPr>
              <p:cNvPr id="7" name="TextBox 9">
                <a:extLst>
                  <a:ext uri="{FF2B5EF4-FFF2-40B4-BE49-F238E27FC236}">
                    <a16:creationId xmlns:a16="http://schemas.microsoft.com/office/drawing/2014/main" id="{19AC6062-A28E-9EBC-81CF-49619927748F}"/>
                  </a:ext>
                </a:extLst>
              </p:cNvPr>
              <p:cNvSpPr txBox="1">
                <a:spLocks noRot="1" noChangeAspect="1" noMove="1" noResize="1" noEditPoints="1" noAdjustHandles="1" noChangeArrowheads="1" noChangeShapeType="1" noTextEdit="1"/>
              </p:cNvSpPr>
              <p:nvPr/>
            </p:nvSpPr>
            <p:spPr>
              <a:xfrm>
                <a:off x="390544" y="3207361"/>
                <a:ext cx="8296256" cy="461665"/>
              </a:xfrm>
              <a:prstGeom prst="rect">
                <a:avLst/>
              </a:prstGeom>
              <a:blipFill>
                <a:blip r:embed="rId4"/>
                <a:stretch>
                  <a:fillRect l="-153" t="-10811" b="-2973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599F5C8-DC50-983B-FF64-A33993B749AF}"/>
              </a:ext>
            </a:extLst>
          </p:cNvPr>
          <p:cNvPicPr>
            <a:picLocks noChangeAspect="1"/>
          </p:cNvPicPr>
          <p:nvPr/>
        </p:nvPicPr>
        <p:blipFill>
          <a:blip r:embed="rId5"/>
          <a:stretch>
            <a:fillRect/>
          </a:stretch>
        </p:blipFill>
        <p:spPr>
          <a:xfrm>
            <a:off x="558246" y="3669026"/>
            <a:ext cx="7772400" cy="721278"/>
          </a:xfrm>
          <a:prstGeom prst="rect">
            <a:avLst/>
          </a:prstGeom>
        </p:spPr>
      </p:pic>
      <p:sp>
        <p:nvSpPr>
          <p:cNvPr id="11" name="TextBox 9">
            <a:extLst>
              <a:ext uri="{FF2B5EF4-FFF2-40B4-BE49-F238E27FC236}">
                <a16:creationId xmlns:a16="http://schemas.microsoft.com/office/drawing/2014/main" id="{80DD0E5C-4043-594A-25EF-8CEB8318928C}"/>
              </a:ext>
            </a:extLst>
          </p:cNvPr>
          <p:cNvSpPr txBox="1"/>
          <p:nvPr/>
        </p:nvSpPr>
        <p:spPr>
          <a:xfrm>
            <a:off x="390544" y="4386692"/>
            <a:ext cx="8296256"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process of correcting the energy of the BS state using the S</a:t>
            </a:r>
            <a:r>
              <a:rPr lang="en-US" sz="2400" baseline="30000" dirty="0"/>
              <a:t>2</a:t>
            </a:r>
            <a:r>
              <a:rPr lang="en-US" sz="2400" dirty="0"/>
              <a:t> value of the BS and triplet states and the energy of the triplet state is called </a:t>
            </a:r>
            <a:r>
              <a:rPr lang="en-US" sz="2400" i="1" dirty="0"/>
              <a:t>spin purification</a:t>
            </a:r>
            <a:r>
              <a:rPr lang="en-US" sz="2400" dirty="0"/>
              <a:t>. </a:t>
            </a:r>
          </a:p>
        </p:txBody>
      </p:sp>
      <p:pic>
        <p:nvPicPr>
          <p:cNvPr id="12" name="Picture 11">
            <a:extLst>
              <a:ext uri="{FF2B5EF4-FFF2-40B4-BE49-F238E27FC236}">
                <a16:creationId xmlns:a16="http://schemas.microsoft.com/office/drawing/2014/main" id="{613FE491-2F74-954B-12DD-94BF45A03A04}"/>
              </a:ext>
            </a:extLst>
          </p:cNvPr>
          <p:cNvPicPr>
            <a:picLocks noChangeAspect="1"/>
          </p:cNvPicPr>
          <p:nvPr/>
        </p:nvPicPr>
        <p:blipFill>
          <a:blip r:embed="rId6"/>
          <a:stretch>
            <a:fillRect/>
          </a:stretch>
        </p:blipFill>
        <p:spPr>
          <a:xfrm>
            <a:off x="558244" y="1238861"/>
            <a:ext cx="6400800" cy="1968500"/>
          </a:xfrm>
          <a:prstGeom prst="rect">
            <a:avLst/>
          </a:prstGeom>
        </p:spPr>
      </p:pic>
    </p:spTree>
    <p:extLst>
      <p:ext uri="{BB962C8B-B14F-4D97-AF65-F5344CB8AC3E}">
        <p14:creationId xmlns:p14="http://schemas.microsoft.com/office/powerpoint/2010/main" val="358576481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37812</TotalTime>
  <Words>2321</Words>
  <Application>Microsoft Office PowerPoint</Application>
  <PresentationFormat>如螢幕大小 (4:3)</PresentationFormat>
  <Paragraphs>221</Paragraphs>
  <Slides>31</Slides>
  <Notes>18</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31</vt:i4>
      </vt:variant>
    </vt:vector>
  </HeadingPairs>
  <TitlesOfParts>
    <vt:vector size="41" baseType="lpstr">
      <vt:lpstr>STIXGeneral-Italic</vt:lpstr>
      <vt:lpstr>微軟正黑體</vt:lpstr>
      <vt:lpstr>新細明體</vt:lpstr>
      <vt:lpstr>Arial</vt:lpstr>
      <vt:lpstr>Calibri</vt:lpstr>
      <vt:lpstr>Cambria Math</vt:lpstr>
      <vt:lpstr>Times New Roman</vt:lpstr>
      <vt:lpstr>Wingdings</vt:lpstr>
      <vt:lpstr>Office 佈景主題</vt:lpstr>
      <vt:lpstr>CS ChemDraw Drawing</vt:lpstr>
      <vt:lpstr> Broken symmetry, Orbital Hessian, Geometry optimization, Close-lying electronic states, Conformer search </vt:lpstr>
      <vt:lpstr>Suggested reading</vt:lpstr>
      <vt:lpstr>Close-lying electronic states</vt:lpstr>
      <vt:lpstr>Spin-adapted configurations</vt:lpstr>
      <vt:lpstr>Spin-adapted configurations</vt:lpstr>
      <vt:lpstr>Spin-adapted configurations</vt:lpstr>
      <vt:lpstr>Broken symmetry state</vt:lpstr>
      <vt:lpstr>Broken symmetry state</vt:lpstr>
      <vt:lpstr>Spin purification</vt:lpstr>
      <vt:lpstr>Interactive</vt:lpstr>
      <vt:lpstr>Interactive</vt:lpstr>
      <vt:lpstr>PowerPoint 簡報</vt:lpstr>
      <vt:lpstr>Orbital Hessian</vt:lpstr>
      <vt:lpstr>Orbital Hessian</vt:lpstr>
      <vt:lpstr>Orbital Hessian</vt:lpstr>
      <vt:lpstr>Orbital Hessian</vt:lpstr>
      <vt:lpstr>Interactive</vt:lpstr>
      <vt:lpstr>Geometry optimization</vt:lpstr>
      <vt:lpstr>Geometry optimization</vt:lpstr>
      <vt:lpstr>Nuclear gradient</vt:lpstr>
      <vt:lpstr>Nuclear gradient</vt:lpstr>
      <vt:lpstr>Nuclear gradient</vt:lpstr>
      <vt:lpstr>Nuclear gradient</vt:lpstr>
      <vt:lpstr>Nuclear gradient</vt:lpstr>
      <vt:lpstr>Guess Hessian</vt:lpstr>
      <vt:lpstr>Geometry optimization</vt:lpstr>
      <vt:lpstr>Interactive</vt:lpstr>
      <vt:lpstr>Interactive</vt:lpstr>
      <vt:lpstr>Interactive</vt:lpstr>
      <vt:lpstr>Conformer</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797</cp:revision>
  <dcterms:created xsi:type="dcterms:W3CDTF">2012-11-25T05:37:01Z</dcterms:created>
  <dcterms:modified xsi:type="dcterms:W3CDTF">2023-03-27T05:01:34Z</dcterms:modified>
</cp:coreProperties>
</file>